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2"/>
  </p:notesMasterIdLst>
  <p:handoutMasterIdLst>
    <p:handoutMasterId r:id="rId43"/>
  </p:handoutMasterIdLst>
  <p:sldIdLst>
    <p:sldId id="256" r:id="rId3"/>
    <p:sldId id="306" r:id="rId4"/>
    <p:sldId id="314" r:id="rId5"/>
    <p:sldId id="316" r:id="rId6"/>
    <p:sldId id="268" r:id="rId7"/>
    <p:sldId id="308" r:id="rId8"/>
    <p:sldId id="315" r:id="rId9"/>
    <p:sldId id="309" r:id="rId10"/>
    <p:sldId id="310" r:id="rId11"/>
    <p:sldId id="311" r:id="rId12"/>
    <p:sldId id="312" r:id="rId13"/>
    <p:sldId id="272" r:id="rId14"/>
    <p:sldId id="307" r:id="rId15"/>
    <p:sldId id="266" r:id="rId16"/>
    <p:sldId id="273" r:id="rId17"/>
    <p:sldId id="276" r:id="rId18"/>
    <p:sldId id="275" r:id="rId19"/>
    <p:sldId id="279" r:id="rId20"/>
    <p:sldId id="278" r:id="rId21"/>
    <p:sldId id="277" r:id="rId22"/>
    <p:sldId id="284" r:id="rId23"/>
    <p:sldId id="265" r:id="rId24"/>
    <p:sldId id="283" r:id="rId25"/>
    <p:sldId id="287" r:id="rId26"/>
    <p:sldId id="286" r:id="rId27"/>
    <p:sldId id="291" r:id="rId28"/>
    <p:sldId id="289" r:id="rId29"/>
    <p:sldId id="288" r:id="rId30"/>
    <p:sldId id="292" r:id="rId31"/>
    <p:sldId id="293" r:id="rId32"/>
    <p:sldId id="280" r:id="rId33"/>
    <p:sldId id="296" r:id="rId34"/>
    <p:sldId id="297" r:id="rId35"/>
    <p:sldId id="298" r:id="rId36"/>
    <p:sldId id="299" r:id="rId37"/>
    <p:sldId id="294" r:id="rId38"/>
    <p:sldId id="313" r:id="rId39"/>
    <p:sldId id="305" r:id="rId40"/>
    <p:sldId id="285" r:id="rId4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A2ECCF-49EA-4062-B827-75FDE145942C}">
          <p14:sldIdLst>
            <p14:sldId id="256"/>
            <p14:sldId id="306"/>
            <p14:sldId id="314"/>
            <p14:sldId id="316"/>
            <p14:sldId id="268"/>
            <p14:sldId id="308"/>
            <p14:sldId id="315"/>
            <p14:sldId id="309"/>
            <p14:sldId id="310"/>
            <p14:sldId id="311"/>
            <p14:sldId id="312"/>
            <p14:sldId id="272"/>
            <p14:sldId id="307"/>
            <p14:sldId id="266"/>
            <p14:sldId id="273"/>
            <p14:sldId id="276"/>
            <p14:sldId id="275"/>
            <p14:sldId id="279"/>
            <p14:sldId id="278"/>
            <p14:sldId id="277"/>
            <p14:sldId id="284"/>
            <p14:sldId id="265"/>
            <p14:sldId id="283"/>
            <p14:sldId id="287"/>
            <p14:sldId id="286"/>
            <p14:sldId id="291"/>
            <p14:sldId id="289"/>
            <p14:sldId id="288"/>
            <p14:sldId id="292"/>
            <p14:sldId id="293"/>
            <p14:sldId id="280"/>
            <p14:sldId id="296"/>
            <p14:sldId id="297"/>
            <p14:sldId id="298"/>
            <p14:sldId id="299"/>
            <p14:sldId id="294"/>
            <p14:sldId id="313"/>
            <p14:sldId id="305"/>
            <p14:sldId id="285"/>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85" autoAdjust="0"/>
    <p:restoredTop sz="95274" autoAdjust="0"/>
  </p:normalViewPr>
  <p:slideViewPr>
    <p:cSldViewPr snapToGrid="0">
      <p:cViewPr varScale="1">
        <p:scale>
          <a:sx n="74" d="100"/>
          <a:sy n="74" d="100"/>
        </p:scale>
        <p:origin x="810" y="72"/>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1.xml"/><Relationship Id="rId4"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5.bin"/><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2.xml.rels><?xml version="1.0" encoding="UTF-8" standalone="yes"?>
<Relationships xmlns="http://schemas.openxmlformats.org/package/2006/relationships"><Relationship Id="rId1" Type="http://schemas.openxmlformats.org/officeDocument/2006/relationships/oleObject" Target="file:///\\OCHE-FS\DomainUsersData\dma\My%20Documents\David_Ma\Data%20requests\Ray_SLCC\Charts.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OCHE-FS\DomainUsersData\dma\My%20Documents\David_Ma\Data%20requests\Ray_SLCC\Charts.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1609492563429571"/>
          <c:y val="0.20483241550525105"/>
          <c:w val="0.85334951881014875"/>
          <c:h val="0.68776816009158648"/>
        </c:manualLayout>
      </c:layout>
      <c:barChart>
        <c:barDir val="col"/>
        <c:grouping val="clustered"/>
        <c:varyColors val="0"/>
        <c:ser>
          <c:idx val="0"/>
          <c:order val="0"/>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Sheet1!$B$6:$B$8</c:f>
              <c:strCache>
                <c:ptCount val="3"/>
                <c:pt idx="0">
                  <c:v>2004-2005</c:v>
                </c:pt>
                <c:pt idx="1">
                  <c:v>2009-2010</c:v>
                </c:pt>
                <c:pt idx="2">
                  <c:v>2014-2015</c:v>
                </c:pt>
              </c:strCache>
            </c:strRef>
          </c:cat>
          <c:val>
            <c:numRef>
              <c:f>Sheet1!$F$6:$F$8</c:f>
              <c:numCache>
                <c:formatCode>0.0%</c:formatCode>
                <c:ptCount val="3"/>
                <c:pt idx="0">
                  <c:v>0.32200000000000001</c:v>
                </c:pt>
                <c:pt idx="1">
                  <c:v>0.44200000000000006</c:v>
                </c:pt>
                <c:pt idx="2">
                  <c:v>0.41599999999999998</c:v>
                </c:pt>
              </c:numCache>
            </c:numRef>
          </c:val>
        </c:ser>
        <c:dLbls>
          <c:showLegendKey val="0"/>
          <c:showVal val="0"/>
          <c:showCatName val="0"/>
          <c:showSerName val="0"/>
          <c:showPercent val="0"/>
          <c:showBubbleSize val="0"/>
        </c:dLbls>
        <c:gapWidth val="219"/>
        <c:overlap val="-27"/>
        <c:axId val="273786456"/>
        <c:axId val="273786848"/>
      </c:barChart>
      <c:catAx>
        <c:axId val="27378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73786848"/>
        <c:crosses val="autoZero"/>
        <c:auto val="1"/>
        <c:lblAlgn val="ctr"/>
        <c:lblOffset val="100"/>
        <c:noMultiLvlLbl val="0"/>
      </c:catAx>
      <c:valAx>
        <c:axId val="273786848"/>
        <c:scaling>
          <c:orientation val="minMax"/>
          <c:max val="1"/>
        </c:scaling>
        <c:delete val="0"/>
        <c:axPos val="l"/>
        <c:numFmt formatCode="0.0%" sourceLinked="1"/>
        <c:majorTickMark val="none"/>
        <c:minorTickMark val="none"/>
        <c:tickLblPos val="nextTo"/>
        <c:txPr>
          <a:bodyPr rot="-60000000" vert="horz"/>
          <a:lstStyle/>
          <a:p>
            <a:pPr>
              <a:defRPr sz="1600"/>
            </a:pPr>
            <a:endParaRPr lang="en-US"/>
          </a:p>
        </c:txPr>
        <c:crossAx val="2737864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831583552056003E-2"/>
          <c:y val="1.9126427802586929E-2"/>
          <c:w val="0.53434589028946633"/>
          <c:h val="0.751506651126716"/>
        </c:manualLayout>
      </c:layout>
      <c:barChart>
        <c:barDir val="col"/>
        <c:grouping val="stacked"/>
        <c:varyColors val="0"/>
        <c:ser>
          <c:idx val="0"/>
          <c:order val="0"/>
          <c:tx>
            <c:strRef>
              <c:f>'Pass QL in 1 YR - Chart 2 - Upd'!$S$37</c:f>
              <c:strCache>
                <c:ptCount val="1"/>
                <c:pt idx="0">
                  <c:v>Passed CLM</c:v>
                </c:pt>
              </c:strCache>
            </c:strRef>
          </c:tx>
          <c:spPr>
            <a:solidFill>
              <a:schemeClr val="accent1">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'Pass QL in 1 YR - Chart 2 - Upd'!$Q$38:$R$40</c:f>
              <c:multiLvlStrCache>
                <c:ptCount val="2"/>
                <c:lvl>
                  <c:pt idx="0">
                    <c:v>Passed
CLM</c:v>
                  </c:pt>
                  <c:pt idx="1">
                    <c:v>Did Not
Pass CLM</c:v>
                  </c:pt>
                </c:lvl>
                <c:lvl>
                  <c:pt idx="0">
                    <c:v>2008 - 2012 Total</c:v>
                  </c:pt>
                </c:lvl>
              </c:multiLvlStrCache>
            </c:multiLvlStrRef>
          </c:cat>
          <c:val>
            <c:numRef>
              <c:f>'Pass QL in 1 YR - Chart 2 - Upd'!$S$38:$S$40</c:f>
              <c:numCache>
                <c:formatCode>General</c:formatCode>
                <c:ptCount val="2"/>
                <c:pt idx="0" formatCode="0.0%">
                  <c:v>0.23807114117153366</c:v>
                </c:pt>
              </c:numCache>
            </c:numRef>
          </c:val>
        </c:ser>
        <c:ser>
          <c:idx val="1"/>
          <c:order val="1"/>
          <c:tx>
            <c:strRef>
              <c:f>'Pass QL in 1 YR - Chart 2 - Upd'!$T$37</c:f>
              <c:strCache>
                <c:ptCount val="1"/>
                <c:pt idx="0">
                  <c:v>Met by CE Course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'Pass QL in 1 YR - Chart 2 - Upd'!$Q$38:$R$40</c:f>
              <c:multiLvlStrCache>
                <c:ptCount val="2"/>
                <c:lvl>
                  <c:pt idx="0">
                    <c:v>Passed
CLM</c:v>
                  </c:pt>
                  <c:pt idx="1">
                    <c:v>Did Not
Pass CLM</c:v>
                  </c:pt>
                </c:lvl>
                <c:lvl>
                  <c:pt idx="0">
                    <c:v>2008 - 2012 Total</c:v>
                  </c:pt>
                </c:lvl>
              </c:multiLvlStrCache>
            </c:multiLvlStrRef>
          </c:cat>
          <c:val>
            <c:numRef>
              <c:f>'Pass QL in 1 YR - Chart 2 - Upd'!$T$38:$T$40</c:f>
              <c:numCache>
                <c:formatCode>General</c:formatCode>
                <c:ptCount val="2"/>
                <c:pt idx="0" formatCode="0.0%">
                  <c:v>0.13717261978228135</c:v>
                </c:pt>
              </c:numCache>
            </c:numRef>
          </c:val>
        </c:ser>
        <c:ser>
          <c:idx val="2"/>
          <c:order val="2"/>
          <c:tx>
            <c:strRef>
              <c:f>'Pass QL in 1 YR - Chart 2 - Upd'!$U$37</c:f>
              <c:strCache>
                <c:ptCount val="1"/>
                <c:pt idx="0">
                  <c:v>Met by AP/ACT</c:v>
                </c:pt>
              </c:strCache>
            </c:strRef>
          </c:tx>
          <c:spPr>
            <a:solidFill>
              <a:schemeClr val="accent1">
                <a:lumMod val="60000"/>
                <a:lumOff val="40000"/>
              </a:schemeClr>
            </a:solidFill>
            <a:ln>
              <a:solidFill>
                <a:schemeClr val="tx1"/>
              </a:solidFill>
            </a:ln>
            <a:effectLst/>
          </c:spPr>
          <c:invertIfNegative val="0"/>
          <c:cat>
            <c:multiLvlStrRef>
              <c:f>'Pass QL in 1 YR - Chart 2 - Upd'!$Q$38:$R$40</c:f>
              <c:multiLvlStrCache>
                <c:ptCount val="2"/>
                <c:lvl>
                  <c:pt idx="0">
                    <c:v>Passed
CLM</c:v>
                  </c:pt>
                  <c:pt idx="1">
                    <c:v>Did Not
Pass CLM</c:v>
                  </c:pt>
                </c:lvl>
                <c:lvl>
                  <c:pt idx="0">
                    <c:v>2008 - 2012 Total</c:v>
                  </c:pt>
                </c:lvl>
              </c:multiLvlStrCache>
            </c:multiLvlStrRef>
          </c:cat>
          <c:val>
            <c:numRef>
              <c:f>'Pass QL in 1 YR - Chart 2 - Upd'!$U$38:$U$40</c:f>
              <c:numCache>
                <c:formatCode>General</c:formatCode>
                <c:ptCount val="2"/>
                <c:pt idx="0" formatCode="0.0%">
                  <c:v>5.600947890696354E-2</c:v>
                </c:pt>
              </c:numCache>
            </c:numRef>
          </c:val>
        </c:ser>
        <c:ser>
          <c:idx val="3"/>
          <c:order val="3"/>
          <c:tx>
            <c:strRef>
              <c:f>'Pass QL in 1 YR - Chart 2 - Upd'!$V$37</c:f>
              <c:strCache>
                <c:ptCount val="1"/>
                <c:pt idx="0">
                  <c:v>Did not take any Math</c:v>
                </c:pt>
              </c:strCache>
            </c:strRef>
          </c:tx>
          <c:spPr>
            <a:solidFill>
              <a:schemeClr val="accent2">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'Pass QL in 1 YR - Chart 2 - Upd'!$Q$38:$R$40</c:f>
              <c:multiLvlStrCache>
                <c:ptCount val="2"/>
                <c:lvl>
                  <c:pt idx="0">
                    <c:v>Passed
CLM</c:v>
                  </c:pt>
                  <c:pt idx="1">
                    <c:v>Did Not
Pass CLM</c:v>
                  </c:pt>
                </c:lvl>
                <c:lvl>
                  <c:pt idx="0">
                    <c:v>2008 - 2012 Total</c:v>
                  </c:pt>
                </c:lvl>
              </c:multiLvlStrCache>
            </c:multiLvlStrRef>
          </c:cat>
          <c:val>
            <c:numRef>
              <c:f>'Pass QL in 1 YR - Chart 2 - Upd'!$V$38:$V$40</c:f>
              <c:numCache>
                <c:formatCode>0.0%</c:formatCode>
                <c:ptCount val="2"/>
                <c:pt idx="1">
                  <c:v>0.24409419663795018</c:v>
                </c:pt>
              </c:numCache>
            </c:numRef>
          </c:val>
        </c:ser>
        <c:ser>
          <c:idx val="4"/>
          <c:order val="4"/>
          <c:tx>
            <c:strRef>
              <c:f>'Pass QL in 1 YR - Chart 2 - Upd'!$W$37</c:f>
              <c:strCache>
                <c:ptCount val="1"/>
                <c:pt idx="0">
                  <c:v>Only took Remedial Course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'Pass QL in 1 YR - Chart 2 - Upd'!$Q$38:$R$40</c:f>
              <c:multiLvlStrCache>
                <c:ptCount val="2"/>
                <c:lvl>
                  <c:pt idx="0">
                    <c:v>Passed
CLM</c:v>
                  </c:pt>
                  <c:pt idx="1">
                    <c:v>Did Not
Pass CLM</c:v>
                  </c:pt>
                </c:lvl>
                <c:lvl>
                  <c:pt idx="0">
                    <c:v>2008 - 2012 Total</c:v>
                  </c:pt>
                </c:lvl>
              </c:multiLvlStrCache>
            </c:multiLvlStrRef>
          </c:cat>
          <c:val>
            <c:numRef>
              <c:f>'Pass QL in 1 YR - Chart 2 - Upd'!$W$38:$W$40</c:f>
              <c:numCache>
                <c:formatCode>0.0%</c:formatCode>
                <c:ptCount val="2"/>
                <c:pt idx="1">
                  <c:v>0.26991434425217842</c:v>
                </c:pt>
              </c:numCache>
            </c:numRef>
          </c:val>
        </c:ser>
        <c:ser>
          <c:idx val="5"/>
          <c:order val="5"/>
          <c:tx>
            <c:strRef>
              <c:f>'Pass QL in 1 YR - Chart 2 - Upd'!$X$37</c:f>
              <c:strCache>
                <c:ptCount val="1"/>
                <c:pt idx="0">
                  <c:v>Took Remedial and Failed CLM Course</c:v>
                </c:pt>
              </c:strCache>
            </c:strRef>
          </c:tx>
          <c:spPr>
            <a:solidFill>
              <a:schemeClr val="accent2">
                <a:lumMod val="60000"/>
                <a:lumOff val="40000"/>
              </a:schemeClr>
            </a:solidFill>
            <a:ln>
              <a:solidFill>
                <a:schemeClr val="tx1"/>
              </a:solidFill>
            </a:ln>
            <a:effectLst/>
          </c:spPr>
          <c:invertIfNegative val="0"/>
          <c:cat>
            <c:multiLvlStrRef>
              <c:f>'Pass QL in 1 YR - Chart 2 - Upd'!$Q$38:$R$40</c:f>
              <c:multiLvlStrCache>
                <c:ptCount val="2"/>
                <c:lvl>
                  <c:pt idx="0">
                    <c:v>Passed
CLM</c:v>
                  </c:pt>
                  <c:pt idx="1">
                    <c:v>Did Not
Pass CLM</c:v>
                  </c:pt>
                </c:lvl>
                <c:lvl>
                  <c:pt idx="0">
                    <c:v>2008 - 2012 Total</c:v>
                  </c:pt>
                </c:lvl>
              </c:multiLvlStrCache>
            </c:multiLvlStrRef>
          </c:cat>
          <c:val>
            <c:numRef>
              <c:f>'Pass QL in 1 YR - Chart 2 - Upd'!$X$38:$X$40</c:f>
              <c:numCache>
                <c:formatCode>0.0%</c:formatCode>
                <c:ptCount val="2"/>
                <c:pt idx="1">
                  <c:v>2.5770778307126461E-2</c:v>
                </c:pt>
              </c:numCache>
            </c:numRef>
          </c:val>
        </c:ser>
        <c:ser>
          <c:idx val="6"/>
          <c:order val="6"/>
          <c:tx>
            <c:strRef>
              <c:f>'Pass QL in 1 YR - Chart 2 - Upd'!$Y$37</c:f>
              <c:strCache>
                <c:ptCount val="1"/>
                <c:pt idx="0">
                  <c:v>Failed CLM Course</c:v>
                </c:pt>
              </c:strCache>
            </c:strRef>
          </c:tx>
          <c:spPr>
            <a:solidFill>
              <a:schemeClr val="accent2">
                <a:lumMod val="40000"/>
                <a:lumOff val="60000"/>
              </a:schemeClr>
            </a:solidFill>
            <a:ln>
              <a:solidFill>
                <a:schemeClr val="tx1"/>
              </a:solidFill>
            </a:ln>
            <a:effectLst/>
          </c:spPr>
          <c:invertIfNegative val="0"/>
          <c:cat>
            <c:multiLvlStrRef>
              <c:f>'Pass QL in 1 YR - Chart 2 - Upd'!$Q$38:$R$40</c:f>
              <c:multiLvlStrCache>
                <c:ptCount val="2"/>
                <c:lvl>
                  <c:pt idx="0">
                    <c:v>Passed
CLM</c:v>
                  </c:pt>
                  <c:pt idx="1">
                    <c:v>Did Not
Pass CLM</c:v>
                  </c:pt>
                </c:lvl>
                <c:lvl>
                  <c:pt idx="0">
                    <c:v>2008 - 2012 Total</c:v>
                  </c:pt>
                </c:lvl>
              </c:multiLvlStrCache>
            </c:multiLvlStrRef>
          </c:cat>
          <c:val>
            <c:numRef>
              <c:f>'Pass QL in 1 YR - Chart 2 - Upd'!$Y$38:$Y$40</c:f>
              <c:numCache>
                <c:formatCode>0.0%</c:formatCode>
                <c:ptCount val="2"/>
                <c:pt idx="1">
                  <c:v>2.896744094196638E-2</c:v>
                </c:pt>
              </c:numCache>
            </c:numRef>
          </c:val>
        </c:ser>
        <c:ser>
          <c:idx val="7"/>
          <c:order val="7"/>
          <c:tx>
            <c:strRef>
              <c:f>'Pass QL in 1 YR - Chart 2 - Upd'!$Z$37</c:f>
              <c:strCache>
                <c:ptCount val="1"/>
                <c:pt idx="0">
                  <c:v>White Fill</c:v>
                </c:pt>
              </c:strCache>
            </c:strRef>
          </c:tx>
          <c:spPr>
            <a:noFill/>
            <a:ln>
              <a:noFill/>
            </a:ln>
            <a:effectLst/>
          </c:spPr>
          <c:invertIfNegative val="0"/>
          <c:cat>
            <c:multiLvlStrRef>
              <c:f>'Pass QL in 1 YR - Chart 2 - Upd'!$Q$38:$R$40</c:f>
              <c:multiLvlStrCache>
                <c:ptCount val="2"/>
                <c:lvl>
                  <c:pt idx="0">
                    <c:v>Passed
CLM</c:v>
                  </c:pt>
                  <c:pt idx="1">
                    <c:v>Did Not
Pass CLM</c:v>
                  </c:pt>
                </c:lvl>
                <c:lvl>
                  <c:pt idx="0">
                    <c:v>2008 - 2012 Total</c:v>
                  </c:pt>
                </c:lvl>
              </c:multiLvlStrCache>
            </c:multiLvlStrRef>
          </c:cat>
          <c:val>
            <c:numRef>
              <c:f>'Pass QL in 1 YR - Chart 2 - Upd'!$Z$38:$Z$40</c:f>
              <c:numCache>
                <c:formatCode>General</c:formatCode>
                <c:ptCount val="2"/>
              </c:numCache>
            </c:numRef>
          </c:val>
        </c:ser>
        <c:dLbls>
          <c:showLegendKey val="0"/>
          <c:showVal val="0"/>
          <c:showCatName val="0"/>
          <c:showSerName val="0"/>
          <c:showPercent val="0"/>
          <c:showBubbleSize val="0"/>
        </c:dLbls>
        <c:gapWidth val="18"/>
        <c:overlap val="100"/>
        <c:axId val="275585712"/>
        <c:axId val="275586496"/>
      </c:barChart>
      <c:catAx>
        <c:axId val="27558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75586496"/>
        <c:crosses val="autoZero"/>
        <c:auto val="1"/>
        <c:lblAlgn val="ctr"/>
        <c:lblOffset val="100"/>
        <c:noMultiLvlLbl val="0"/>
      </c:catAx>
      <c:valAx>
        <c:axId val="2755864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5585712"/>
        <c:crosses val="autoZero"/>
        <c:crossBetween val="between"/>
        <c:majorUnit val="0.2"/>
      </c:valAx>
      <c:spPr>
        <a:noFill/>
        <a:ln w="25400">
          <a:noFill/>
        </a:ln>
        <a:effectLst/>
      </c:spPr>
    </c:plotArea>
    <c:legend>
      <c:legendPos val="r"/>
      <c:legendEntry>
        <c:idx val="0"/>
        <c:delete val="1"/>
      </c:legendEntry>
      <c:layout>
        <c:manualLayout>
          <c:xMode val="edge"/>
          <c:yMode val="edge"/>
          <c:x val="0.65565562117235354"/>
          <c:y val="0.14199566200058325"/>
          <c:w val="0.31048623447602586"/>
          <c:h val="0.7256418810443306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F39C12"/>
      </a:solidFill>
      <a:round/>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1"/>
          <c:tx>
            <c:v>Percent of Students</c:v>
          </c:tx>
          <c:spPr>
            <a:solidFill>
              <a:srgbClr val="00B0F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'Remedial Information'!$B$103:$B$107</c:f>
              <c:strCache>
                <c:ptCount val="5"/>
                <c:pt idx="0">
                  <c:v>1</c:v>
                </c:pt>
                <c:pt idx="1">
                  <c:v>2</c:v>
                </c:pt>
                <c:pt idx="2">
                  <c:v>3</c:v>
                </c:pt>
                <c:pt idx="3">
                  <c:v>4</c:v>
                </c:pt>
                <c:pt idx="4">
                  <c:v>5 +</c:v>
                </c:pt>
              </c:strCache>
            </c:strRef>
          </c:cat>
          <c:val>
            <c:numRef>
              <c:f>'Remedial Information'!$E$103:$E$107</c:f>
              <c:numCache>
                <c:formatCode>General</c:formatCode>
                <c:ptCount val="5"/>
                <c:pt idx="0">
                  <c:v>0.74219878194261313</c:v>
                </c:pt>
                <c:pt idx="1">
                  <c:v>0.17197212281032206</c:v>
                </c:pt>
                <c:pt idx="2">
                  <c:v>6.1405161047278209E-2</c:v>
                </c:pt>
                <c:pt idx="3">
                  <c:v>1.7831355559741319E-2</c:v>
                </c:pt>
                <c:pt idx="4">
                  <c:v>6.5925786400452069E-3</c:v>
                </c:pt>
              </c:numCache>
            </c:numRef>
          </c:val>
        </c:ser>
        <c:dLbls>
          <c:showLegendKey val="0"/>
          <c:showVal val="0"/>
          <c:showCatName val="0"/>
          <c:showSerName val="0"/>
          <c:showPercent val="0"/>
          <c:showBubbleSize val="0"/>
        </c:dLbls>
        <c:gapWidth val="50"/>
        <c:axId val="273789200"/>
        <c:axId val="275586104"/>
        <c:extLst>
          <c:ext xmlns:c15="http://schemas.microsoft.com/office/drawing/2012/chart" uri="{02D57815-91ED-43cb-92C2-25804820EDAC}">
            <c15:filteredBarSeries>
              <c15:ser>
                <c:idx val="1"/>
                <c:order val="0"/>
                <c:spPr>
                  <a:solidFill>
                    <a:schemeClr val="accent2"/>
                  </a:solidFill>
                  <a:ln>
                    <a:noFill/>
                  </a:ln>
                  <a:effectLst/>
                </c:spPr>
                <c:invertIfNegative val="0"/>
                <c:cat>
                  <c:strRef>
                    <c:extLst>
                      <c:ext uri="{02D57815-91ED-43cb-92C2-25804820EDAC}">
                        <c15:formulaRef>
                          <c15:sqref>'Remedial Information'!$B$103:$B$107</c15:sqref>
                        </c15:formulaRef>
                      </c:ext>
                    </c:extLst>
                    <c:strCache>
                      <c:ptCount val="5"/>
                      <c:pt idx="0">
                        <c:v>1</c:v>
                      </c:pt>
                      <c:pt idx="1">
                        <c:v>2</c:v>
                      </c:pt>
                      <c:pt idx="2">
                        <c:v>3</c:v>
                      </c:pt>
                      <c:pt idx="3">
                        <c:v>4</c:v>
                      </c:pt>
                      <c:pt idx="4">
                        <c:v>5 +</c:v>
                      </c:pt>
                    </c:strCache>
                  </c:strRef>
                </c:cat>
                <c:val>
                  <c:numRef>
                    <c:extLst>
                      <c:ext uri="{02D57815-91ED-43cb-92C2-25804820EDAC}">
                        <c15:formulaRef>
                          <c15:sqref>'Remedial Information'!$D$103:$D$107</c15:sqref>
                        </c15:formulaRef>
                      </c:ext>
                    </c:extLst>
                    <c:numCache>
                      <c:formatCode>###0.0</c:formatCode>
                      <c:ptCount val="5"/>
                      <c:pt idx="0">
                        <c:v>74.219878194261312</c:v>
                      </c:pt>
                      <c:pt idx="1">
                        <c:v>17.197212281032208</c:v>
                      </c:pt>
                      <c:pt idx="2">
                        <c:v>6.1405161047278209</c:v>
                      </c:pt>
                      <c:pt idx="3">
                        <c:v>1.783135555974132</c:v>
                      </c:pt>
                      <c:pt idx="4" formatCode="####.0">
                        <c:v>0.7</c:v>
                      </c:pt>
                    </c:numCache>
                  </c:numRef>
                </c:val>
              </c15:ser>
            </c15:filteredBarSeries>
          </c:ext>
        </c:extLst>
      </c:barChart>
      <c:catAx>
        <c:axId val="273789200"/>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r>
                  <a:rPr lang="en-US" sz="2000" b="1" dirty="0">
                    <a:solidFill>
                      <a:schemeClr val="bg1"/>
                    </a:solidFill>
                  </a:rPr>
                  <a:t>Number of </a:t>
                </a:r>
                <a:r>
                  <a:rPr lang="en-US" sz="2000" b="1" dirty="0" smtClean="0">
                    <a:solidFill>
                      <a:schemeClr val="bg1"/>
                    </a:solidFill>
                  </a:rPr>
                  <a:t>Remedial Courses </a:t>
                </a:r>
                <a:r>
                  <a:rPr lang="en-US" sz="2000" b="1" dirty="0">
                    <a:solidFill>
                      <a:schemeClr val="bg1"/>
                    </a:solidFill>
                  </a:rPr>
                  <a:t>Taken prior to </a:t>
                </a:r>
                <a:r>
                  <a:rPr lang="en-US" sz="2000" b="1" dirty="0" smtClean="0">
                    <a:solidFill>
                      <a:schemeClr val="bg1"/>
                    </a:solidFill>
                  </a:rPr>
                  <a:t>passing a CLM course</a:t>
                </a:r>
                <a:endParaRPr lang="en-US" sz="2000" b="1" dirty="0">
                  <a:solidFill>
                    <a:schemeClr val="bg1"/>
                  </a:solidFill>
                </a:endParaRPr>
              </a:p>
            </c:rich>
          </c:tx>
          <c:layout>
            <c:manualLayout>
              <c:xMode val="edge"/>
              <c:yMode val="edge"/>
              <c:x val="0.16541218285214349"/>
              <c:y val="0.91390998789292754"/>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275586104"/>
        <c:crosses val="autoZero"/>
        <c:auto val="1"/>
        <c:lblAlgn val="ctr"/>
        <c:lblOffset val="100"/>
        <c:noMultiLvlLbl val="0"/>
      </c:catAx>
      <c:valAx>
        <c:axId val="2755861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73789200"/>
        <c:crosses val="autoZero"/>
        <c:crossBetween val="between"/>
        <c:majorUnit val="0.2"/>
      </c:valAx>
      <c:spPr>
        <a:noFill/>
        <a:ln>
          <a:noFill/>
        </a:ln>
        <a:effectLst/>
      </c:spPr>
    </c:plotArea>
    <c:plotVisOnly val="1"/>
    <c:dispBlanksAs val="gap"/>
    <c:showDLblsOverMax val="0"/>
  </c:chart>
  <c:spPr>
    <a:noFill/>
    <a:ln>
      <a:solidFill>
        <a:srgbClr val="F39C12"/>
      </a:solid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'REm Not pass'!$O$36:$O$40</c:f>
              <c:strCache>
                <c:ptCount val="5"/>
                <c:pt idx="0">
                  <c:v>1</c:v>
                </c:pt>
                <c:pt idx="1">
                  <c:v>2</c:v>
                </c:pt>
                <c:pt idx="2">
                  <c:v>3</c:v>
                </c:pt>
                <c:pt idx="3">
                  <c:v>4</c:v>
                </c:pt>
                <c:pt idx="4">
                  <c:v>5 +</c:v>
                </c:pt>
              </c:strCache>
            </c:strRef>
          </c:cat>
          <c:val>
            <c:numRef>
              <c:f>'REm Not pass'!$R$36:$R$40</c:f>
              <c:numCache>
                <c:formatCode>0.0%</c:formatCode>
                <c:ptCount val="5"/>
                <c:pt idx="0">
                  <c:v>0.5828980877972979</c:v>
                </c:pt>
                <c:pt idx="1">
                  <c:v>0.27729097423058663</c:v>
                </c:pt>
                <c:pt idx="2">
                  <c:v>8.8444770578840592E-2</c:v>
                </c:pt>
                <c:pt idx="3">
                  <c:v>3.4316053006431563E-2</c:v>
                </c:pt>
                <c:pt idx="4">
                  <c:v>1.7000000000000001E-2</c:v>
                </c:pt>
              </c:numCache>
            </c:numRef>
          </c:val>
        </c:ser>
        <c:dLbls>
          <c:showLegendKey val="0"/>
          <c:showVal val="0"/>
          <c:showCatName val="0"/>
          <c:showSerName val="0"/>
          <c:showPercent val="0"/>
          <c:showBubbleSize val="0"/>
        </c:dLbls>
        <c:gapWidth val="50"/>
        <c:axId val="276147056"/>
        <c:axId val="276147448"/>
        <c:extLst>
          <c:ext xmlns:c15="http://schemas.microsoft.com/office/drawing/2012/chart" uri="{02D57815-91ED-43cb-92C2-25804820EDAC}">
            <c15:filteredBarSeries>
              <c15:ser>
                <c:idx val="1"/>
                <c:order val="0"/>
                <c:spPr>
                  <a:solidFill>
                    <a:schemeClr val="accent2"/>
                  </a:solidFill>
                  <a:ln>
                    <a:noFill/>
                  </a:ln>
                  <a:effectLst/>
                </c:spPr>
                <c:invertIfNegative val="0"/>
                <c:cat>
                  <c:strRef>
                    <c:extLst>
                      <c:ext uri="{02D57815-91ED-43cb-92C2-25804820EDAC}">
                        <c15:formulaRef>
                          <c15:sqref>'REm Not pass'!$O$36:$O$40</c15:sqref>
                        </c15:formulaRef>
                      </c:ext>
                    </c:extLst>
                    <c:strCache>
                      <c:ptCount val="5"/>
                      <c:pt idx="0">
                        <c:v>1</c:v>
                      </c:pt>
                      <c:pt idx="1">
                        <c:v>2</c:v>
                      </c:pt>
                      <c:pt idx="2">
                        <c:v>3</c:v>
                      </c:pt>
                      <c:pt idx="3">
                        <c:v>4</c:v>
                      </c:pt>
                      <c:pt idx="4">
                        <c:v>5 +</c:v>
                      </c:pt>
                    </c:strCache>
                  </c:strRef>
                </c:cat>
                <c:val>
                  <c:numRef>
                    <c:extLst>
                      <c:ext uri="{02D57815-91ED-43cb-92C2-25804820EDAC}">
                        <c15:formulaRef>
                          <c15:sqref>'REm Not pass'!$Q$36:$Q$40</c15:sqref>
                        </c15:formulaRef>
                      </c:ext>
                    </c:extLst>
                    <c:numCache>
                      <c:formatCode>###0.0</c:formatCode>
                      <c:ptCount val="5"/>
                      <c:pt idx="0">
                        <c:v>58.289808779729789</c:v>
                      </c:pt>
                      <c:pt idx="1">
                        <c:v>27.729097423058661</c:v>
                      </c:pt>
                      <c:pt idx="2">
                        <c:v>8.8444770578840597</c:v>
                      </c:pt>
                      <c:pt idx="3">
                        <c:v>3.4316053006431564</c:v>
                      </c:pt>
                      <c:pt idx="4">
                        <c:v>1.1438684335477187</c:v>
                      </c:pt>
                    </c:numCache>
                  </c:numRef>
                </c:val>
              </c15:ser>
            </c15:filteredBarSeries>
          </c:ext>
        </c:extLst>
      </c:barChart>
      <c:catAx>
        <c:axId val="276147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dirty="0"/>
                  <a:t>Number of </a:t>
                </a:r>
                <a:r>
                  <a:rPr lang="en-US" sz="2000" b="1" dirty="0" smtClean="0"/>
                  <a:t>Courses Taken</a:t>
                </a:r>
                <a:endParaRPr lang="en-US" sz="2000" b="1" dirty="0"/>
              </a:p>
            </c:rich>
          </c:tx>
          <c:layout>
            <c:manualLayout>
              <c:xMode val="edge"/>
              <c:yMode val="edge"/>
              <c:x val="0.41364326334208223"/>
              <c:y val="0.92423266641333135"/>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76147448"/>
        <c:crosses val="autoZero"/>
        <c:auto val="1"/>
        <c:lblAlgn val="ctr"/>
        <c:lblOffset val="100"/>
        <c:noMultiLvlLbl val="0"/>
      </c:catAx>
      <c:valAx>
        <c:axId val="2761474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6147056"/>
        <c:crosses val="autoZero"/>
        <c:crossBetween val="between"/>
        <c:majorUnit val="0.2"/>
      </c:valAx>
      <c:spPr>
        <a:noFill/>
        <a:ln>
          <a:noFill/>
        </a:ln>
        <a:effectLst/>
      </c:spPr>
    </c:plotArea>
    <c:plotVisOnly val="1"/>
    <c:dispBlanksAs val="gap"/>
    <c:showDLblsOverMax val="0"/>
  </c:chart>
  <c:spPr>
    <a:noFill/>
    <a:ln>
      <a:solidFill>
        <a:srgbClr val="F39C12"/>
      </a:solid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744399131649351E-2"/>
          <c:y val="9.3527871305649088E-2"/>
          <c:w val="0.95130501183538174"/>
          <c:h val="0.55626401076969756"/>
        </c:manualLayout>
      </c:layout>
      <c:areaChart>
        <c:grouping val="percentStacked"/>
        <c:varyColors val="0"/>
        <c:ser>
          <c:idx val="5"/>
          <c:order val="0"/>
          <c:tx>
            <c:strRef>
              <c:f>'Var 3 -Ch 2'!$B$67</c:f>
              <c:strCache>
                <c:ptCount val="1"/>
                <c:pt idx="0">
                  <c:v>Earned Bachelor's or Higher</c:v>
                </c:pt>
              </c:strCache>
            </c:strRef>
          </c:tx>
          <c:spPr>
            <a:solidFill>
              <a:schemeClr val="accent1"/>
            </a:solidFill>
            <a:ln>
              <a:noFill/>
            </a:ln>
            <a:effectLst/>
          </c:spPr>
          <c:cat>
            <c:strRef>
              <c:f>'Var 3 -Ch 2'!$A$68:$A$73</c:f>
              <c:strCache>
                <c:ptCount val="6"/>
                <c:pt idx="0">
                  <c:v>Haven't taken any Math or Failed CLM, but haven't taken Remedial</c:v>
                </c:pt>
                <c:pt idx="1">
                  <c:v>Attempted, not passed Remedial, haven't passed CLM</c:v>
                </c:pt>
                <c:pt idx="2">
                  <c:v>Passed Remedial, haven't passed CLM</c:v>
                </c:pt>
                <c:pt idx="3">
                  <c:v>Earned CLM credit via Passing Inst Course, with Remedial</c:v>
                </c:pt>
                <c:pt idx="4">
                  <c:v>Earned CLM credit via Passing Inst Course, no Remedial </c:v>
                </c:pt>
                <c:pt idx="5">
                  <c:v>Earned CLM via CE or AP/ACT Test </c:v>
                </c:pt>
              </c:strCache>
            </c:strRef>
          </c:cat>
          <c:val>
            <c:numRef>
              <c:f>'Var 3 -Ch 2'!$B$68:$B$73</c:f>
              <c:numCache>
                <c:formatCode>0.0%</c:formatCode>
                <c:ptCount val="6"/>
                <c:pt idx="0">
                  <c:v>5.1178203240058909E-2</c:v>
                </c:pt>
                <c:pt idx="1">
                  <c:v>5.4687499999999997E-3</c:v>
                </c:pt>
                <c:pt idx="2">
                  <c:v>1.9148936170212766E-2</c:v>
                </c:pt>
                <c:pt idx="3">
                  <c:v>0.19037334156124652</c:v>
                </c:pt>
                <c:pt idx="4">
                  <c:v>0.27782131661442006</c:v>
                </c:pt>
                <c:pt idx="5">
                  <c:v>0.22793854948195785</c:v>
                </c:pt>
              </c:numCache>
            </c:numRef>
          </c:val>
        </c:ser>
        <c:ser>
          <c:idx val="4"/>
          <c:order val="1"/>
          <c:tx>
            <c:strRef>
              <c:f>'Var 3 -Ch 2'!$C$67</c:f>
              <c:strCache>
                <c:ptCount val="1"/>
                <c:pt idx="0">
                  <c:v>Earned AA/AS &amp; Continued</c:v>
                </c:pt>
              </c:strCache>
            </c:strRef>
          </c:tx>
          <c:spPr>
            <a:pattFill prst="wdUpDiag">
              <a:fgClr>
                <a:schemeClr val="accent4"/>
              </a:fgClr>
              <a:bgClr>
                <a:schemeClr val="accent2"/>
              </a:bgClr>
            </a:pattFill>
            <a:ln>
              <a:noFill/>
            </a:ln>
            <a:effectLst/>
          </c:spPr>
          <c:cat>
            <c:strRef>
              <c:f>'Var 3 -Ch 2'!$A$68:$A$73</c:f>
              <c:strCache>
                <c:ptCount val="6"/>
                <c:pt idx="0">
                  <c:v>Haven't taken any Math or Failed CLM, but haven't taken Remedial</c:v>
                </c:pt>
                <c:pt idx="1">
                  <c:v>Attempted, not passed Remedial, haven't passed CLM</c:v>
                </c:pt>
                <c:pt idx="2">
                  <c:v>Passed Remedial, haven't passed CLM</c:v>
                </c:pt>
                <c:pt idx="3">
                  <c:v>Earned CLM credit via Passing Inst Course, with Remedial</c:v>
                </c:pt>
                <c:pt idx="4">
                  <c:v>Earned CLM credit via Passing Inst Course, no Remedial </c:v>
                </c:pt>
                <c:pt idx="5">
                  <c:v>Earned CLM via CE or AP/ACT Test </c:v>
                </c:pt>
              </c:strCache>
            </c:strRef>
          </c:cat>
          <c:val>
            <c:numRef>
              <c:f>'Var 3 -Ch 2'!$C$68:$C$73</c:f>
              <c:numCache>
                <c:formatCode>0.0%</c:formatCode>
                <c:ptCount val="6"/>
                <c:pt idx="0">
                  <c:v>3.6450662739322535E-2</c:v>
                </c:pt>
                <c:pt idx="1">
                  <c:v>4.6874999999999998E-3</c:v>
                </c:pt>
                <c:pt idx="2">
                  <c:v>2.3404255319148935E-2</c:v>
                </c:pt>
                <c:pt idx="3">
                  <c:v>0.24745448935513731</c:v>
                </c:pt>
                <c:pt idx="4">
                  <c:v>0.1634012539184953</c:v>
                </c:pt>
                <c:pt idx="5">
                  <c:v>0.25973561986423721</c:v>
                </c:pt>
              </c:numCache>
            </c:numRef>
          </c:val>
        </c:ser>
        <c:ser>
          <c:idx val="3"/>
          <c:order val="2"/>
          <c:tx>
            <c:strRef>
              <c:f>'Var 3 -Ch 2'!$D$67</c:f>
              <c:strCache>
                <c:ptCount val="1"/>
                <c:pt idx="0">
                  <c:v>Earned AA/AS &amp; Stopped</c:v>
                </c:pt>
              </c:strCache>
            </c:strRef>
          </c:tx>
          <c:spPr>
            <a:solidFill>
              <a:schemeClr val="accent4"/>
            </a:solidFill>
            <a:ln>
              <a:noFill/>
            </a:ln>
            <a:effectLst/>
          </c:spPr>
          <c:cat>
            <c:strRef>
              <c:f>'Var 3 -Ch 2'!$A$68:$A$73</c:f>
              <c:strCache>
                <c:ptCount val="6"/>
                <c:pt idx="0">
                  <c:v>Haven't taken any Math or Failed CLM, but haven't taken Remedial</c:v>
                </c:pt>
                <c:pt idx="1">
                  <c:v>Attempted, not passed Remedial, haven't passed CLM</c:v>
                </c:pt>
                <c:pt idx="2">
                  <c:v>Passed Remedial, haven't passed CLM</c:v>
                </c:pt>
                <c:pt idx="3">
                  <c:v>Earned CLM credit via Passing Inst Course, with Remedial</c:v>
                </c:pt>
                <c:pt idx="4">
                  <c:v>Earned CLM credit via Passing Inst Course, no Remedial </c:v>
                </c:pt>
                <c:pt idx="5">
                  <c:v>Earned CLM via CE or AP/ACT Test </c:v>
                </c:pt>
              </c:strCache>
            </c:strRef>
          </c:cat>
          <c:val>
            <c:numRef>
              <c:f>'Var 3 -Ch 2'!$D$68:$D$73</c:f>
              <c:numCache>
                <c:formatCode>0.0%</c:formatCode>
                <c:ptCount val="6"/>
                <c:pt idx="0">
                  <c:v>2.0986745213549336E-2</c:v>
                </c:pt>
                <c:pt idx="1">
                  <c:v>2.3437499999999999E-3</c:v>
                </c:pt>
                <c:pt idx="2">
                  <c:v>2.2127659574468085E-2</c:v>
                </c:pt>
                <c:pt idx="3">
                  <c:v>0.10737426720148102</c:v>
                </c:pt>
                <c:pt idx="4">
                  <c:v>5.1724137931034482E-2</c:v>
                </c:pt>
                <c:pt idx="5">
                  <c:v>6.0735977134690963E-2</c:v>
                </c:pt>
              </c:numCache>
            </c:numRef>
          </c:val>
        </c:ser>
        <c:ser>
          <c:idx val="2"/>
          <c:order val="3"/>
          <c:tx>
            <c:strRef>
              <c:f>'Var 3 -Ch 2'!$E$67</c:f>
              <c:strCache>
                <c:ptCount val="1"/>
                <c:pt idx="0">
                  <c:v>Earned Certificate</c:v>
                </c:pt>
              </c:strCache>
            </c:strRef>
          </c:tx>
          <c:spPr>
            <a:solidFill>
              <a:schemeClr val="bg1">
                <a:lumMod val="50000"/>
              </a:schemeClr>
            </a:solidFill>
            <a:ln>
              <a:noFill/>
            </a:ln>
            <a:effectLst/>
          </c:spPr>
          <c:cat>
            <c:strRef>
              <c:f>'Var 3 -Ch 2'!$A$68:$A$73</c:f>
              <c:strCache>
                <c:ptCount val="6"/>
                <c:pt idx="0">
                  <c:v>Haven't taken any Math or Failed CLM, but haven't taken Remedial</c:v>
                </c:pt>
                <c:pt idx="1">
                  <c:v>Attempted, not passed Remedial, haven't passed CLM</c:v>
                </c:pt>
                <c:pt idx="2">
                  <c:v>Passed Remedial, haven't passed CLM</c:v>
                </c:pt>
                <c:pt idx="3">
                  <c:v>Earned CLM credit via Passing Inst Course, with Remedial</c:v>
                </c:pt>
                <c:pt idx="4">
                  <c:v>Earned CLM credit via Passing Inst Course, no Remedial </c:v>
                </c:pt>
                <c:pt idx="5">
                  <c:v>Earned CLM via CE or AP/ACT Test </c:v>
                </c:pt>
              </c:strCache>
            </c:strRef>
          </c:cat>
          <c:val>
            <c:numRef>
              <c:f>'Var 3 -Ch 2'!$E$68:$E$73</c:f>
              <c:numCache>
                <c:formatCode>0.0%</c:formatCode>
                <c:ptCount val="6"/>
                <c:pt idx="0">
                  <c:v>1.5463917525773196E-2</c:v>
                </c:pt>
                <c:pt idx="1">
                  <c:v>1.40625E-2</c:v>
                </c:pt>
                <c:pt idx="2">
                  <c:v>1.6595744680851062E-2</c:v>
                </c:pt>
                <c:pt idx="3">
                  <c:v>2.2832459117556311E-2</c:v>
                </c:pt>
                <c:pt idx="4">
                  <c:v>1.5282131661442006E-2</c:v>
                </c:pt>
                <c:pt idx="5">
                  <c:v>1.0003572704537335E-2</c:v>
                </c:pt>
              </c:numCache>
            </c:numRef>
          </c:val>
        </c:ser>
        <c:ser>
          <c:idx val="1"/>
          <c:order val="4"/>
          <c:tx>
            <c:strRef>
              <c:f>'Var 3 -Ch 2'!$F$67</c:f>
              <c:strCache>
                <c:ptCount val="1"/>
                <c:pt idx="0">
                  <c:v>Still Enrolled</c:v>
                </c:pt>
              </c:strCache>
            </c:strRef>
          </c:tx>
          <c:spPr>
            <a:solidFill>
              <a:schemeClr val="accent2"/>
            </a:solidFill>
            <a:ln>
              <a:noFill/>
            </a:ln>
            <a:effectLst/>
          </c:spPr>
          <c:cat>
            <c:strRef>
              <c:f>'Var 3 -Ch 2'!$A$68:$A$73</c:f>
              <c:strCache>
                <c:ptCount val="6"/>
                <c:pt idx="0">
                  <c:v>Haven't taken any Math or Failed CLM, but haven't taken Remedial</c:v>
                </c:pt>
                <c:pt idx="1">
                  <c:v>Attempted, not passed Remedial, haven't passed CLM</c:v>
                </c:pt>
                <c:pt idx="2">
                  <c:v>Passed Remedial, haven't passed CLM</c:v>
                </c:pt>
                <c:pt idx="3">
                  <c:v>Earned CLM credit via Passing Inst Course, with Remedial</c:v>
                </c:pt>
                <c:pt idx="4">
                  <c:v>Earned CLM credit via Passing Inst Course, no Remedial </c:v>
                </c:pt>
                <c:pt idx="5">
                  <c:v>Earned CLM via CE or AP/ACT Test </c:v>
                </c:pt>
              </c:strCache>
            </c:strRef>
          </c:cat>
          <c:val>
            <c:numRef>
              <c:f>'Var 3 -Ch 2'!$F$68:$F$73</c:f>
              <c:numCache>
                <c:formatCode>0.0%</c:formatCode>
                <c:ptCount val="6"/>
                <c:pt idx="0">
                  <c:v>0.2187039764359352</c:v>
                </c:pt>
                <c:pt idx="1">
                  <c:v>0.25859375000000001</c:v>
                </c:pt>
                <c:pt idx="2">
                  <c:v>0.43914893617021278</c:v>
                </c:pt>
                <c:pt idx="3">
                  <c:v>0.32891082999074361</c:v>
                </c:pt>
                <c:pt idx="4">
                  <c:v>0.31034482758620691</c:v>
                </c:pt>
                <c:pt idx="5">
                  <c:v>0.29724901750625221</c:v>
                </c:pt>
              </c:numCache>
            </c:numRef>
          </c:val>
        </c:ser>
        <c:ser>
          <c:idx val="0"/>
          <c:order val="5"/>
          <c:tx>
            <c:strRef>
              <c:f>'Var 3 -Ch 2'!$G$67</c:f>
              <c:strCache>
                <c:ptCount val="1"/>
                <c:pt idx="0">
                  <c:v>Left Higher Ed.</c:v>
                </c:pt>
              </c:strCache>
            </c:strRef>
          </c:tx>
          <c:spPr>
            <a:solidFill>
              <a:schemeClr val="bg1">
                <a:lumMod val="85000"/>
              </a:schemeClr>
            </a:solidFill>
            <a:ln>
              <a:noFill/>
            </a:ln>
            <a:effectLst/>
          </c:spPr>
          <c:cat>
            <c:strRef>
              <c:f>'Var 3 -Ch 2'!$A$68:$A$73</c:f>
              <c:strCache>
                <c:ptCount val="6"/>
                <c:pt idx="0">
                  <c:v>Haven't taken any Math or Failed CLM, but haven't taken Remedial</c:v>
                </c:pt>
                <c:pt idx="1">
                  <c:v>Attempted, not passed Remedial, haven't passed CLM</c:v>
                </c:pt>
                <c:pt idx="2">
                  <c:v>Passed Remedial, haven't passed CLM</c:v>
                </c:pt>
                <c:pt idx="3">
                  <c:v>Earned CLM credit via Passing Inst Course, with Remedial</c:v>
                </c:pt>
                <c:pt idx="4">
                  <c:v>Earned CLM credit via Passing Inst Course, no Remedial </c:v>
                </c:pt>
                <c:pt idx="5">
                  <c:v>Earned CLM via CE or AP/ACT Test </c:v>
                </c:pt>
              </c:strCache>
            </c:strRef>
          </c:cat>
          <c:val>
            <c:numRef>
              <c:f>'Var 3 -Ch 2'!$G$68:$G$73</c:f>
              <c:numCache>
                <c:formatCode>0.0%</c:formatCode>
                <c:ptCount val="6"/>
                <c:pt idx="0">
                  <c:v>0.64506627393225335</c:v>
                </c:pt>
                <c:pt idx="1">
                  <c:v>0.71250000000000002</c:v>
                </c:pt>
                <c:pt idx="2">
                  <c:v>0.465531914893617</c:v>
                </c:pt>
                <c:pt idx="3">
                  <c:v>9.9352051835853133E-2</c:v>
                </c:pt>
                <c:pt idx="4">
                  <c:v>0.17515673981191224</c:v>
                </c:pt>
                <c:pt idx="5">
                  <c:v>0.13469096105752054</c:v>
                </c:pt>
              </c:numCache>
            </c:numRef>
          </c:val>
        </c:ser>
        <c:dLbls>
          <c:showLegendKey val="0"/>
          <c:showVal val="0"/>
          <c:showCatName val="0"/>
          <c:showSerName val="0"/>
          <c:showPercent val="0"/>
          <c:showBubbleSize val="0"/>
        </c:dLbls>
        <c:axId val="276148624"/>
        <c:axId val="276149016"/>
        <c:extLst/>
      </c:areaChart>
      <c:catAx>
        <c:axId val="276148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6149016"/>
        <c:crosses val="autoZero"/>
        <c:auto val="1"/>
        <c:lblAlgn val="ctr"/>
        <c:lblOffset val="100"/>
        <c:noMultiLvlLbl val="0"/>
      </c:catAx>
      <c:valAx>
        <c:axId val="276149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61486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'nt students clm'!$A$2</c:f>
              <c:strCache>
                <c:ptCount val="1"/>
                <c:pt idx="0">
                  <c:v>Did not take Math 1st year</c:v>
                </c:pt>
              </c:strCache>
            </c:strRef>
          </c:tx>
          <c:spPr>
            <a:solidFill>
              <a:schemeClr val="accent6"/>
            </a:solidFill>
          </c:spPr>
          <c:invertIfNegative val="0"/>
          <c:dLbls>
            <c:dLbl>
              <c:idx val="0"/>
              <c:tx>
                <c:rich>
                  <a:bodyPr/>
                  <a:lstStyle/>
                  <a:p>
                    <a:r>
                      <a:rPr lang="en-US" smtClean="0"/>
                      <a:t>18.0</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'nt students clm'!$B$1:$D$1</c:f>
              <c:strCache>
                <c:ptCount val="3"/>
                <c:pt idx="0">
                  <c:v>Students who enrolled in college within 12 months of high school graduation</c:v>
                </c:pt>
                <c:pt idx="1">
                  <c:v>Student who enrolled in college more than 12 months after high school graduation</c:v>
                </c:pt>
                <c:pt idx="2">
                  <c:v>Students, 25 years and older, who enrolled in college for the first time</c:v>
                </c:pt>
              </c:strCache>
            </c:strRef>
          </c:cat>
          <c:val>
            <c:numRef>
              <c:f>'nt students clm'!$B$2:$D$2</c:f>
              <c:numCache>
                <c:formatCode>General</c:formatCode>
                <c:ptCount val="3"/>
                <c:pt idx="0">
                  <c:v>18</c:v>
                </c:pt>
                <c:pt idx="1">
                  <c:v>6.9</c:v>
                </c:pt>
                <c:pt idx="2">
                  <c:v>2.9</c:v>
                </c:pt>
              </c:numCache>
            </c:numRef>
          </c:val>
        </c:ser>
        <c:ser>
          <c:idx val="1"/>
          <c:order val="1"/>
          <c:tx>
            <c:strRef>
              <c:f>'nt students clm'!$A$3</c:f>
              <c:strCache>
                <c:ptCount val="1"/>
                <c:pt idx="0">
                  <c:v>Took Math 1st year</c:v>
                </c:pt>
              </c:strCache>
            </c:strRef>
          </c:tx>
          <c:spPr>
            <a:solidFill>
              <a:schemeClr val="tx2"/>
            </a:solidFill>
          </c:spPr>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'nt students clm'!$B$1:$D$1</c:f>
              <c:strCache>
                <c:ptCount val="3"/>
                <c:pt idx="0">
                  <c:v>Students who enrolled in college within 12 months of high school graduation</c:v>
                </c:pt>
                <c:pt idx="1">
                  <c:v>Student who enrolled in college more than 12 months after high school graduation</c:v>
                </c:pt>
                <c:pt idx="2">
                  <c:v>Students, 25 years and older, who enrolled in college for the first time</c:v>
                </c:pt>
              </c:strCache>
            </c:strRef>
          </c:cat>
          <c:val>
            <c:numRef>
              <c:f>'nt students clm'!$B$3:$D$3</c:f>
              <c:numCache>
                <c:formatCode>General</c:formatCode>
                <c:ptCount val="3"/>
                <c:pt idx="0">
                  <c:v>61.9</c:v>
                </c:pt>
                <c:pt idx="1">
                  <c:v>51.7</c:v>
                </c:pt>
                <c:pt idx="2">
                  <c:v>44.7</c:v>
                </c:pt>
              </c:numCache>
            </c:numRef>
          </c:val>
        </c:ser>
        <c:dLbls>
          <c:showLegendKey val="0"/>
          <c:showVal val="0"/>
          <c:showCatName val="0"/>
          <c:showSerName val="0"/>
          <c:showPercent val="0"/>
          <c:showBubbleSize val="0"/>
        </c:dLbls>
        <c:gapWidth val="150"/>
        <c:axId val="276149800"/>
        <c:axId val="276150192"/>
      </c:barChart>
      <c:catAx>
        <c:axId val="276149800"/>
        <c:scaling>
          <c:orientation val="minMax"/>
        </c:scaling>
        <c:delete val="0"/>
        <c:axPos val="b"/>
        <c:numFmt formatCode="General" sourceLinked="0"/>
        <c:majorTickMark val="out"/>
        <c:minorTickMark val="none"/>
        <c:tickLblPos val="nextTo"/>
        <c:txPr>
          <a:bodyPr/>
          <a:lstStyle/>
          <a:p>
            <a:pPr>
              <a:defRPr sz="1800"/>
            </a:pPr>
            <a:endParaRPr lang="en-US"/>
          </a:p>
        </c:txPr>
        <c:crossAx val="276150192"/>
        <c:crosses val="autoZero"/>
        <c:auto val="1"/>
        <c:lblAlgn val="ctr"/>
        <c:lblOffset val="100"/>
        <c:noMultiLvlLbl val="0"/>
      </c:catAx>
      <c:valAx>
        <c:axId val="276150192"/>
        <c:scaling>
          <c:orientation val="minMax"/>
          <c:max val="100"/>
          <c:min val="0"/>
        </c:scaling>
        <c:delete val="0"/>
        <c:axPos val="l"/>
        <c:majorGridlines/>
        <c:numFmt formatCode="General" sourceLinked="1"/>
        <c:majorTickMark val="out"/>
        <c:minorTickMark val="none"/>
        <c:tickLblPos val="nextTo"/>
        <c:txPr>
          <a:bodyPr/>
          <a:lstStyle/>
          <a:p>
            <a:pPr>
              <a:defRPr sz="1600"/>
            </a:pPr>
            <a:endParaRPr lang="en-US"/>
          </a:p>
        </c:txPr>
        <c:crossAx val="276149800"/>
        <c:crosses val="autoZero"/>
        <c:crossBetween val="between"/>
        <c:majorUnit val="20"/>
      </c:valAx>
    </c:plotArea>
    <c:legend>
      <c:legendPos val="b"/>
      <c:overlay val="0"/>
      <c:txPr>
        <a:bodyPr/>
        <a:lstStyle/>
        <a:p>
          <a:pPr>
            <a:defRPr sz="2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17061754956322E-2"/>
          <c:y val="0.22118881115085165"/>
          <c:w val="0.93555552394404973"/>
          <c:h val="0.59751141779306605"/>
        </c:manualLayout>
      </c:layout>
      <c:barChart>
        <c:barDir val="col"/>
        <c:grouping val="stacked"/>
        <c:varyColors val="0"/>
        <c:ser>
          <c:idx val="0"/>
          <c:order val="0"/>
          <c:tx>
            <c:strRef>
              <c:f>Sheet1!$C$5</c:f>
              <c:strCache>
                <c:ptCount val="1"/>
                <c:pt idx="0">
                  <c:v>Math Only</c:v>
                </c:pt>
              </c:strCache>
            </c:strRef>
          </c:tx>
          <c:invertIfNegative val="0"/>
          <c:dLbls>
            <c:spPr>
              <a:noFill/>
              <a:ln>
                <a:noFill/>
              </a:ln>
              <a:effectLst/>
            </c:spPr>
            <c:txPr>
              <a:bodyPr rot="0" vert="horz"/>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Sheet1!$B$6:$B$8</c:f>
              <c:strCache>
                <c:ptCount val="3"/>
                <c:pt idx="0">
                  <c:v>2004-2005</c:v>
                </c:pt>
                <c:pt idx="1">
                  <c:v>2009-2010</c:v>
                </c:pt>
                <c:pt idx="2">
                  <c:v>2014-2015</c:v>
                </c:pt>
              </c:strCache>
            </c:strRef>
          </c:cat>
          <c:val>
            <c:numRef>
              <c:f>Sheet1!$C$6:$C$8</c:f>
              <c:numCache>
                <c:formatCode>0.0%</c:formatCode>
                <c:ptCount val="3"/>
                <c:pt idx="0">
                  <c:v>0.23499999999999999</c:v>
                </c:pt>
                <c:pt idx="1">
                  <c:v>0.32400000000000001</c:v>
                </c:pt>
                <c:pt idx="2">
                  <c:v>0.30399999999999999</c:v>
                </c:pt>
              </c:numCache>
            </c:numRef>
          </c:val>
        </c:ser>
        <c:ser>
          <c:idx val="1"/>
          <c:order val="1"/>
          <c:tx>
            <c:strRef>
              <c:f>Sheet1!$D$5</c:f>
              <c:strCache>
                <c:ptCount val="1"/>
                <c:pt idx="0">
                  <c:v>English Only </c:v>
                </c:pt>
              </c:strCache>
            </c:strRef>
          </c:tx>
          <c:invertIfNegative val="0"/>
          <c:dLbls>
            <c:spPr>
              <a:noFill/>
              <a:ln>
                <a:noFill/>
              </a:ln>
              <a:effectLst/>
            </c:spPr>
            <c:txPr>
              <a:bodyPr rot="0" vert="horz"/>
              <a:lstStyle/>
              <a:p>
                <a:pPr>
                  <a:defRPr sz="2000">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Sheet1!$B$6:$B$8</c:f>
              <c:strCache>
                <c:ptCount val="3"/>
                <c:pt idx="0">
                  <c:v>2004-2005</c:v>
                </c:pt>
                <c:pt idx="1">
                  <c:v>2009-2010</c:v>
                </c:pt>
                <c:pt idx="2">
                  <c:v>2014-2015</c:v>
                </c:pt>
              </c:strCache>
            </c:strRef>
          </c:cat>
          <c:val>
            <c:numRef>
              <c:f>Sheet1!$D$6:$D$8</c:f>
              <c:numCache>
                <c:formatCode>0.0%</c:formatCode>
                <c:ptCount val="3"/>
                <c:pt idx="0">
                  <c:v>2.4E-2</c:v>
                </c:pt>
                <c:pt idx="1">
                  <c:v>2.7E-2</c:v>
                </c:pt>
                <c:pt idx="2">
                  <c:v>0.03</c:v>
                </c:pt>
              </c:numCache>
            </c:numRef>
          </c:val>
        </c:ser>
        <c:ser>
          <c:idx val="2"/>
          <c:order val="2"/>
          <c:tx>
            <c:strRef>
              <c:f>Sheet1!$E$5</c:f>
              <c:strCache>
                <c:ptCount val="1"/>
                <c:pt idx="0">
                  <c:v>Both Math &amp; English</c:v>
                </c:pt>
              </c:strCache>
            </c:strRef>
          </c:tx>
          <c:invertIfNegative val="0"/>
          <c:dLbls>
            <c:spPr>
              <a:noFill/>
              <a:ln>
                <a:noFill/>
              </a:ln>
              <a:effectLst/>
            </c:spPr>
            <c:txPr>
              <a:bodyPr rot="0" vert="horz"/>
              <a:lstStyle/>
              <a:p>
                <a:pPr>
                  <a:defRPr sz="2000">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Sheet1!$B$6:$B$8</c:f>
              <c:strCache>
                <c:ptCount val="3"/>
                <c:pt idx="0">
                  <c:v>2004-2005</c:v>
                </c:pt>
                <c:pt idx="1">
                  <c:v>2009-2010</c:v>
                </c:pt>
                <c:pt idx="2">
                  <c:v>2014-2015</c:v>
                </c:pt>
              </c:strCache>
            </c:strRef>
          </c:cat>
          <c:val>
            <c:numRef>
              <c:f>Sheet1!$E$6:$E$8</c:f>
              <c:numCache>
                <c:formatCode>0.0%</c:formatCode>
                <c:ptCount val="3"/>
                <c:pt idx="0">
                  <c:v>6.3E-2</c:v>
                </c:pt>
                <c:pt idx="1">
                  <c:v>9.0999999999999998E-2</c:v>
                </c:pt>
                <c:pt idx="2">
                  <c:v>8.2000000000000003E-2</c:v>
                </c:pt>
              </c:numCache>
            </c:numRef>
          </c:val>
        </c:ser>
        <c:dLbls>
          <c:showLegendKey val="0"/>
          <c:showVal val="0"/>
          <c:showCatName val="0"/>
          <c:showSerName val="0"/>
          <c:showPercent val="0"/>
          <c:showBubbleSize val="0"/>
        </c:dLbls>
        <c:gapWidth val="199"/>
        <c:overlap val="100"/>
        <c:axId val="205476536"/>
        <c:axId val="205476144"/>
      </c:barChart>
      <c:catAx>
        <c:axId val="20547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05476144"/>
        <c:crosses val="autoZero"/>
        <c:auto val="1"/>
        <c:lblAlgn val="ctr"/>
        <c:lblOffset val="100"/>
        <c:noMultiLvlLbl val="0"/>
      </c:catAx>
      <c:valAx>
        <c:axId val="205476144"/>
        <c:scaling>
          <c:orientation val="minMax"/>
          <c:max val="1"/>
        </c:scaling>
        <c:delete val="0"/>
        <c:axPos val="l"/>
        <c:numFmt formatCode="0.0%" sourceLinked="1"/>
        <c:majorTickMark val="none"/>
        <c:minorTickMark val="none"/>
        <c:tickLblPos val="nextTo"/>
        <c:spPr>
          <a:noFill/>
          <a:ln>
            <a:noFill/>
          </a:ln>
          <a:effectLst/>
        </c:spPr>
        <c:txPr>
          <a:bodyPr rot="-60000000" vert="horz"/>
          <a:lstStyle/>
          <a:p>
            <a:pPr>
              <a:defRPr/>
            </a:pPr>
            <a:endParaRPr lang="en-US"/>
          </a:p>
        </c:txPr>
        <c:crossAx val="205476536"/>
        <c:crosses val="autoZero"/>
        <c:crossBetween val="between"/>
        <c:majorUnit val="0.2"/>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13689519618779E-2"/>
          <c:y val="0.1811489414696289"/>
          <c:w val="0.93038068594263768"/>
          <c:h val="0.59564731699001605"/>
        </c:manualLayout>
      </c:layout>
      <c:lineChart>
        <c:grouping val="standard"/>
        <c:varyColors val="0"/>
        <c:ser>
          <c:idx val="0"/>
          <c:order val="0"/>
          <c:tx>
            <c:strRef>
              <c:f>Sheet2!$B$5</c:f>
              <c:strCache>
                <c:ptCount val="1"/>
                <c:pt idx="0">
                  <c:v>w/ Math 1010</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Sheet2!$C$4:$E$4</c:f>
              <c:strCache>
                <c:ptCount val="3"/>
                <c:pt idx="0">
                  <c:v>2004-2005</c:v>
                </c:pt>
                <c:pt idx="1">
                  <c:v>2009-2010</c:v>
                </c:pt>
                <c:pt idx="2">
                  <c:v>2014-2015</c:v>
                </c:pt>
              </c:strCache>
            </c:strRef>
          </c:cat>
          <c:val>
            <c:numRef>
              <c:f>Sheet2!$C$5:$E$5</c:f>
              <c:numCache>
                <c:formatCode>0.0%</c:formatCode>
                <c:ptCount val="3"/>
                <c:pt idx="0">
                  <c:v>0.32200000000000001</c:v>
                </c:pt>
                <c:pt idx="1">
                  <c:v>0.442</c:v>
                </c:pt>
                <c:pt idx="2">
                  <c:v>0.41599999999999998</c:v>
                </c:pt>
              </c:numCache>
            </c:numRef>
          </c:val>
          <c:smooth val="0"/>
        </c:ser>
        <c:ser>
          <c:idx val="1"/>
          <c:order val="1"/>
          <c:tx>
            <c:strRef>
              <c:f>Sheet2!$B$6</c:f>
              <c:strCache>
                <c:ptCount val="1"/>
                <c:pt idx="0">
                  <c:v>w/o Math 1010</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Sheet2!$C$4:$E$4</c:f>
              <c:strCache>
                <c:ptCount val="3"/>
                <c:pt idx="0">
                  <c:v>2004-2005</c:v>
                </c:pt>
                <c:pt idx="1">
                  <c:v>2009-2010</c:v>
                </c:pt>
                <c:pt idx="2">
                  <c:v>2014-2015</c:v>
                </c:pt>
              </c:strCache>
            </c:strRef>
          </c:cat>
          <c:val>
            <c:numRef>
              <c:f>Sheet2!$C$6:$E$6</c:f>
              <c:numCache>
                <c:formatCode>0.0%</c:formatCode>
                <c:ptCount val="3"/>
                <c:pt idx="0">
                  <c:v>0.20399999999999999</c:v>
                </c:pt>
                <c:pt idx="1">
                  <c:v>0.26300000000000001</c:v>
                </c:pt>
                <c:pt idx="2">
                  <c:v>0.24099999999999999</c:v>
                </c:pt>
              </c:numCache>
            </c:numRef>
          </c:val>
          <c:smooth val="0"/>
        </c:ser>
        <c:dLbls>
          <c:showLegendKey val="0"/>
          <c:showVal val="0"/>
          <c:showCatName val="0"/>
          <c:showSerName val="0"/>
          <c:showPercent val="0"/>
          <c:showBubbleSize val="0"/>
        </c:dLbls>
        <c:smooth val="0"/>
        <c:axId val="273787632"/>
        <c:axId val="273788024"/>
      </c:lineChart>
      <c:catAx>
        <c:axId val="273787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73788024"/>
        <c:crosses val="autoZero"/>
        <c:auto val="1"/>
        <c:lblAlgn val="ctr"/>
        <c:lblOffset val="100"/>
        <c:noMultiLvlLbl val="0"/>
      </c:catAx>
      <c:valAx>
        <c:axId val="273788024"/>
        <c:scaling>
          <c:orientation val="minMax"/>
          <c:max val="1"/>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378763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5955056522906E-2"/>
          <c:y val="0.17509375685662412"/>
          <c:w val="0.93764335841514979"/>
          <c:h val="0.73999474837726165"/>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Sheet3!$C$5:$C$6</c:f>
              <c:strCache>
                <c:ptCount val="2"/>
                <c:pt idx="0">
                  <c:v>Male</c:v>
                </c:pt>
                <c:pt idx="1">
                  <c:v>Female</c:v>
                </c:pt>
              </c:strCache>
            </c:strRef>
          </c:cat>
          <c:val>
            <c:numRef>
              <c:f>Sheet3!$D$5:$D$6</c:f>
              <c:numCache>
                <c:formatCode>0.0%</c:formatCode>
                <c:ptCount val="2"/>
                <c:pt idx="0">
                  <c:v>0.42199999999999999</c:v>
                </c:pt>
                <c:pt idx="1">
                  <c:v>0.41099999999999998</c:v>
                </c:pt>
              </c:numCache>
            </c:numRef>
          </c:val>
        </c:ser>
        <c:dLbls>
          <c:showLegendKey val="0"/>
          <c:showVal val="0"/>
          <c:showCatName val="0"/>
          <c:showSerName val="0"/>
          <c:showPercent val="0"/>
          <c:showBubbleSize val="0"/>
        </c:dLbls>
        <c:gapWidth val="219"/>
        <c:overlap val="-27"/>
        <c:axId val="274242856"/>
        <c:axId val="274243248"/>
      </c:barChart>
      <c:catAx>
        <c:axId val="274242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74243248"/>
        <c:crosses val="autoZero"/>
        <c:auto val="1"/>
        <c:lblAlgn val="ctr"/>
        <c:lblOffset val="100"/>
        <c:noMultiLvlLbl val="0"/>
      </c:catAx>
      <c:valAx>
        <c:axId val="274243248"/>
        <c:scaling>
          <c:orientation val="minMax"/>
          <c:max val="1"/>
          <c:min val="0"/>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42428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592835448385327E-2"/>
          <c:y val="0.11586810361362093"/>
          <c:w val="0.94240737723216872"/>
          <c:h val="0.80837845823678522"/>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Sheet4!$C$6:$C$14</c:f>
              <c:strCache>
                <c:ptCount val="9"/>
                <c:pt idx="0">
                  <c:v>Unknown</c:v>
                </c:pt>
                <c:pt idx="1">
                  <c:v>Non Resident Alien</c:v>
                </c:pt>
                <c:pt idx="2">
                  <c:v>White</c:v>
                </c:pt>
                <c:pt idx="3">
                  <c:v>Asian</c:v>
                </c:pt>
                <c:pt idx="4">
                  <c:v>Multiple</c:v>
                </c:pt>
                <c:pt idx="5">
                  <c:v>Hispanic</c:v>
                </c:pt>
                <c:pt idx="6">
                  <c:v>Pacific Islander</c:v>
                </c:pt>
                <c:pt idx="7">
                  <c:v>Black</c:v>
                </c:pt>
                <c:pt idx="8">
                  <c:v>Amerian Indian</c:v>
                </c:pt>
              </c:strCache>
            </c:strRef>
          </c:cat>
          <c:val>
            <c:numRef>
              <c:f>Sheet4!$D$6:$D$14</c:f>
              <c:numCache>
                <c:formatCode>0.0%</c:formatCode>
                <c:ptCount val="9"/>
                <c:pt idx="0">
                  <c:v>0.34499999999999997</c:v>
                </c:pt>
                <c:pt idx="1">
                  <c:v>0.36499999999999999</c:v>
                </c:pt>
                <c:pt idx="2">
                  <c:v>0.38500000000000001</c:v>
                </c:pt>
                <c:pt idx="3">
                  <c:v>0.39600000000000002</c:v>
                </c:pt>
                <c:pt idx="4">
                  <c:v>0.52300000000000002</c:v>
                </c:pt>
                <c:pt idx="5">
                  <c:v>0.55400000000000005</c:v>
                </c:pt>
                <c:pt idx="6">
                  <c:v>0.64500000000000002</c:v>
                </c:pt>
                <c:pt idx="7">
                  <c:v>0.65900000000000003</c:v>
                </c:pt>
                <c:pt idx="8">
                  <c:v>0.69899999999999995</c:v>
                </c:pt>
              </c:numCache>
            </c:numRef>
          </c:val>
        </c:ser>
        <c:dLbls>
          <c:showLegendKey val="0"/>
          <c:showVal val="0"/>
          <c:showCatName val="0"/>
          <c:showSerName val="0"/>
          <c:showPercent val="0"/>
          <c:showBubbleSize val="0"/>
        </c:dLbls>
        <c:gapWidth val="219"/>
        <c:overlap val="-27"/>
        <c:axId val="274244032"/>
        <c:axId val="274244424"/>
      </c:barChart>
      <c:catAx>
        <c:axId val="274244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74244424"/>
        <c:crosses val="autoZero"/>
        <c:auto val="1"/>
        <c:lblAlgn val="ctr"/>
        <c:lblOffset val="100"/>
        <c:noMultiLvlLbl val="0"/>
      </c:catAx>
      <c:valAx>
        <c:axId val="274244424"/>
        <c:scaling>
          <c:orientation val="minMax"/>
          <c:max val="1"/>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424403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95416030735222E-2"/>
          <c:y val="0.15230377349330193"/>
          <c:w val="0.94354099257933788"/>
          <c:h val="0.76791701862171868"/>
        </c:manualLayout>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Sheet5!$B$6:$B$9</c:f>
              <c:strCache>
                <c:ptCount val="4"/>
                <c:pt idx="0">
                  <c:v>17-19 Years Old</c:v>
                </c:pt>
                <c:pt idx="1">
                  <c:v>20-24 Years Old</c:v>
                </c:pt>
                <c:pt idx="2">
                  <c:v>Age 25 and Over</c:v>
                </c:pt>
                <c:pt idx="3">
                  <c:v>Age: Other</c:v>
                </c:pt>
              </c:strCache>
            </c:strRef>
          </c:cat>
          <c:val>
            <c:numRef>
              <c:f>Sheet5!$C$6:$C$9</c:f>
              <c:numCache>
                <c:formatCode>0.0%</c:formatCode>
                <c:ptCount val="4"/>
                <c:pt idx="0">
                  <c:v>0.39</c:v>
                </c:pt>
                <c:pt idx="1">
                  <c:v>0.51500000000000001</c:v>
                </c:pt>
                <c:pt idx="2">
                  <c:v>0.49</c:v>
                </c:pt>
                <c:pt idx="3">
                  <c:v>0.5</c:v>
                </c:pt>
              </c:numCache>
            </c:numRef>
          </c:val>
        </c:ser>
        <c:dLbls>
          <c:showLegendKey val="0"/>
          <c:showVal val="0"/>
          <c:showCatName val="0"/>
          <c:showSerName val="0"/>
          <c:showPercent val="0"/>
          <c:showBubbleSize val="0"/>
        </c:dLbls>
        <c:gapWidth val="219"/>
        <c:overlap val="-27"/>
        <c:axId val="274245208"/>
        <c:axId val="274245600"/>
      </c:barChart>
      <c:catAx>
        <c:axId val="274245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74245600"/>
        <c:crosses val="autoZero"/>
        <c:auto val="1"/>
        <c:lblAlgn val="ctr"/>
        <c:lblOffset val="100"/>
        <c:noMultiLvlLbl val="0"/>
      </c:catAx>
      <c:valAx>
        <c:axId val="274245600"/>
        <c:scaling>
          <c:orientation val="minMax"/>
          <c:max val="1"/>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42452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538725839515855E-2"/>
          <c:y val="0.17032010531863512"/>
          <c:w val="0.94247572819698777"/>
          <c:h val="0.73768982364893354"/>
        </c:manualLayout>
      </c:layout>
      <c:barChart>
        <c:barDir val="col"/>
        <c:grouping val="clustered"/>
        <c:varyColors val="0"/>
        <c:ser>
          <c:idx val="0"/>
          <c:order val="0"/>
          <c:spPr>
            <a:solidFill>
              <a:schemeClr val="accent4"/>
            </a:solidFill>
            <a:ln>
              <a:noFill/>
            </a:ln>
            <a:effectLst/>
          </c:spPr>
          <c:invertIfNegative val="0"/>
          <c:dPt>
            <c:idx val="0"/>
            <c:invertIfNegative val="0"/>
            <c:bubble3D val="0"/>
            <c:spPr>
              <a:solidFill>
                <a:schemeClr val="accent1">
                  <a:lumMod val="60000"/>
                  <a:lumOff val="4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Sheet6!$B$3:$B$8</c:f>
              <c:strCache>
                <c:ptCount val="6"/>
                <c:pt idx="0">
                  <c:v>No Score</c:v>
                </c:pt>
                <c:pt idx="1">
                  <c:v>1-18</c:v>
                </c:pt>
                <c:pt idx="2">
                  <c:v>19-21</c:v>
                </c:pt>
                <c:pt idx="3">
                  <c:v>22-24</c:v>
                </c:pt>
                <c:pt idx="4">
                  <c:v>25-29</c:v>
                </c:pt>
                <c:pt idx="5">
                  <c:v>30-36</c:v>
                </c:pt>
              </c:strCache>
            </c:strRef>
          </c:cat>
          <c:val>
            <c:numRef>
              <c:f>Sheet6!$C$3:$C$8</c:f>
              <c:numCache>
                <c:formatCode>0.0%</c:formatCode>
                <c:ptCount val="6"/>
                <c:pt idx="0">
                  <c:v>0.45800000000000002</c:v>
                </c:pt>
                <c:pt idx="1">
                  <c:v>0.70299999999999996</c:v>
                </c:pt>
                <c:pt idx="2">
                  <c:v>0.56699999999999995</c:v>
                </c:pt>
                <c:pt idx="3">
                  <c:v>0.31</c:v>
                </c:pt>
                <c:pt idx="4">
                  <c:v>0.11</c:v>
                </c:pt>
                <c:pt idx="5">
                  <c:v>2.3E-2</c:v>
                </c:pt>
              </c:numCache>
            </c:numRef>
          </c:val>
        </c:ser>
        <c:dLbls>
          <c:showLegendKey val="0"/>
          <c:showVal val="0"/>
          <c:showCatName val="0"/>
          <c:showSerName val="0"/>
          <c:showPercent val="0"/>
          <c:showBubbleSize val="0"/>
        </c:dLbls>
        <c:gapWidth val="219"/>
        <c:overlap val="-27"/>
        <c:axId val="275583360"/>
        <c:axId val="275583752"/>
      </c:barChart>
      <c:catAx>
        <c:axId val="275583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75583752"/>
        <c:crosses val="autoZero"/>
        <c:auto val="1"/>
        <c:lblAlgn val="ctr"/>
        <c:lblOffset val="100"/>
        <c:noMultiLvlLbl val="0"/>
      </c:catAx>
      <c:valAx>
        <c:axId val="275583752"/>
        <c:scaling>
          <c:orientation val="minMax"/>
          <c:max val="1"/>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55833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45060144474011E-2"/>
          <c:y val="0.15239198418163205"/>
          <c:w val="0.94170980998740017"/>
          <c:h val="0.77454425897197809"/>
        </c:manualLayout>
      </c:layout>
      <c:barChart>
        <c:barDir val="col"/>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Sheet7!$B$5:$B$12</c:f>
              <c:strCache>
                <c:ptCount val="8"/>
                <c:pt idx="0">
                  <c:v>UofU</c:v>
                </c:pt>
                <c:pt idx="1">
                  <c:v>USU</c:v>
                </c:pt>
                <c:pt idx="2">
                  <c:v>SUU</c:v>
                </c:pt>
                <c:pt idx="3">
                  <c:v>WSU</c:v>
                </c:pt>
                <c:pt idx="4">
                  <c:v>SNOW</c:v>
                </c:pt>
                <c:pt idx="5">
                  <c:v>DSU</c:v>
                </c:pt>
                <c:pt idx="6">
                  <c:v>UVU</c:v>
                </c:pt>
                <c:pt idx="7">
                  <c:v>SLCC</c:v>
                </c:pt>
              </c:strCache>
            </c:strRef>
          </c:cat>
          <c:val>
            <c:numRef>
              <c:f>Sheet7!$C$5:$C$12</c:f>
              <c:numCache>
                <c:formatCode>0.0%</c:formatCode>
                <c:ptCount val="8"/>
                <c:pt idx="0">
                  <c:v>0.19500000000000001</c:v>
                </c:pt>
                <c:pt idx="1">
                  <c:v>0.35399999999999998</c:v>
                </c:pt>
                <c:pt idx="2">
                  <c:v>0.371</c:v>
                </c:pt>
                <c:pt idx="3">
                  <c:v>0.434</c:v>
                </c:pt>
                <c:pt idx="4">
                  <c:v>0.499</c:v>
                </c:pt>
                <c:pt idx="5">
                  <c:v>0.504</c:v>
                </c:pt>
                <c:pt idx="6">
                  <c:v>0.50800000000000001</c:v>
                </c:pt>
                <c:pt idx="7">
                  <c:v>0.52100000000000002</c:v>
                </c:pt>
              </c:numCache>
            </c:numRef>
          </c:val>
        </c:ser>
        <c:dLbls>
          <c:showLegendKey val="0"/>
          <c:showVal val="0"/>
          <c:showCatName val="0"/>
          <c:showSerName val="0"/>
          <c:showPercent val="0"/>
          <c:showBubbleSize val="0"/>
        </c:dLbls>
        <c:gapWidth val="219"/>
        <c:overlap val="-27"/>
        <c:axId val="206797704"/>
        <c:axId val="206798096"/>
      </c:barChart>
      <c:catAx>
        <c:axId val="206797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06798096"/>
        <c:crosses val="autoZero"/>
        <c:auto val="1"/>
        <c:lblAlgn val="ctr"/>
        <c:lblOffset val="100"/>
        <c:noMultiLvlLbl val="0"/>
      </c:catAx>
      <c:valAx>
        <c:axId val="206798096"/>
        <c:scaling>
          <c:orientation val="minMax"/>
          <c:max val="1"/>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79770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Remedial</c:v>
                </c:pt>
              </c:strCache>
            </c:strRef>
          </c:tx>
          <c:spPr>
            <a:solidFill>
              <a:schemeClr val="tx2">
                <a:lumMod val="60000"/>
                <a:lumOff val="40000"/>
              </a:schemeClr>
            </a:solidFill>
          </c:spPr>
          <c:invertIfNegative val="0"/>
          <c:dLbls>
            <c:dLbl>
              <c:idx val="0"/>
              <c:layout>
                <c:manualLayout>
                  <c:x val="0"/>
                  <c:y val="-4.850984510623514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4.340354562136829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1st Year Attempted Hours</c:v>
                </c:pt>
                <c:pt idx="1">
                  <c:v>1st Year Earned Credit Hours</c:v>
                </c:pt>
                <c:pt idx="2">
                  <c:v>1st Year GPA</c:v>
                </c:pt>
              </c:strCache>
            </c:strRef>
          </c:cat>
          <c:val>
            <c:numRef>
              <c:f>Sheet1!$B$2:$D$2</c:f>
              <c:numCache>
                <c:formatCode>General</c:formatCode>
                <c:ptCount val="3"/>
                <c:pt idx="0">
                  <c:v>23.1</c:v>
                </c:pt>
                <c:pt idx="1">
                  <c:v>18.3</c:v>
                </c:pt>
              </c:numCache>
            </c:numRef>
          </c:val>
        </c:ser>
        <c:ser>
          <c:idx val="1"/>
          <c:order val="1"/>
          <c:tx>
            <c:strRef>
              <c:f>Sheet1!$A$3</c:f>
              <c:strCache>
                <c:ptCount val="1"/>
                <c:pt idx="0">
                  <c:v>Non-Remedial</c:v>
                </c:pt>
              </c:strCache>
            </c:strRef>
          </c:tx>
          <c:invertIfNegative val="0"/>
          <c:dLbls>
            <c:dLbl>
              <c:idx val="0"/>
              <c:layout>
                <c:manualLayout>
                  <c:x val="0"/>
                  <c:y val="-4.59566953638017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1st Year Attempted Hours</c:v>
                </c:pt>
                <c:pt idx="1">
                  <c:v>1st Year Earned Credit Hours</c:v>
                </c:pt>
                <c:pt idx="2">
                  <c:v>1st Year GPA</c:v>
                </c:pt>
              </c:strCache>
            </c:strRef>
          </c:cat>
          <c:val>
            <c:numRef>
              <c:f>Sheet1!$B$3:$D$3</c:f>
              <c:numCache>
                <c:formatCode>General</c:formatCode>
                <c:ptCount val="3"/>
                <c:pt idx="0">
                  <c:v>23.1</c:v>
                </c:pt>
                <c:pt idx="1">
                  <c:v>20.100000000000001</c:v>
                </c:pt>
              </c:numCache>
            </c:numRef>
          </c:val>
        </c:ser>
        <c:dLbls>
          <c:showLegendKey val="0"/>
          <c:showVal val="0"/>
          <c:showCatName val="0"/>
          <c:showSerName val="0"/>
          <c:showPercent val="0"/>
          <c:showBubbleSize val="0"/>
        </c:dLbls>
        <c:gapWidth val="150"/>
        <c:axId val="206798880"/>
        <c:axId val="206799272"/>
      </c:barChart>
      <c:barChart>
        <c:barDir val="col"/>
        <c:grouping val="clustered"/>
        <c:varyColors val="0"/>
        <c:ser>
          <c:idx val="2"/>
          <c:order val="2"/>
          <c:tx>
            <c:strRef>
              <c:f>Sheet1!$A$4</c:f>
              <c:strCache>
                <c:ptCount val="1"/>
                <c:pt idx="0">
                  <c:v>Remedial</c:v>
                </c:pt>
              </c:strCache>
            </c:strRef>
          </c:tx>
          <c:invertIfNegative val="0"/>
          <c:dPt>
            <c:idx val="2"/>
            <c:invertIfNegative val="0"/>
            <c:bubble3D val="0"/>
            <c:spPr>
              <a:solidFill>
                <a:schemeClr val="tx2">
                  <a:lumMod val="60000"/>
                  <a:lumOff val="40000"/>
                </a:schemeClr>
              </a:solidFill>
            </c:spPr>
          </c:dPt>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1st Year Attempted Hours</c:v>
                </c:pt>
                <c:pt idx="1">
                  <c:v>1st Year Earned Credit Hours</c:v>
                </c:pt>
                <c:pt idx="2">
                  <c:v>1st Year GPA</c:v>
                </c:pt>
              </c:strCache>
            </c:strRef>
          </c:cat>
          <c:val>
            <c:numRef>
              <c:f>Sheet1!$B$4:$D$4</c:f>
              <c:numCache>
                <c:formatCode>General</c:formatCode>
                <c:ptCount val="3"/>
                <c:pt idx="2">
                  <c:v>2.7</c:v>
                </c:pt>
              </c:numCache>
            </c:numRef>
          </c:val>
        </c:ser>
        <c:ser>
          <c:idx val="3"/>
          <c:order val="3"/>
          <c:tx>
            <c:strRef>
              <c:f>Sheet1!$A$5</c:f>
              <c:strCache>
                <c:ptCount val="1"/>
                <c:pt idx="0">
                  <c:v>Non-Remedial</c:v>
                </c:pt>
              </c:strCache>
            </c:strRef>
          </c:tx>
          <c:spPr>
            <a:solidFill>
              <a:schemeClr val="accent2"/>
            </a:solidFill>
          </c:spPr>
          <c:invertIfNegative val="0"/>
          <c:dLbls>
            <c:dLbl>
              <c:idx val="2"/>
              <c:layout>
                <c:manualLayout>
                  <c:x val="-1.1574074074074073E-3"/>
                  <c:y val="-4.34035456213683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1st Year Attempted Hours</c:v>
                </c:pt>
                <c:pt idx="1">
                  <c:v>1st Year Earned Credit Hours</c:v>
                </c:pt>
                <c:pt idx="2">
                  <c:v>1st Year GPA</c:v>
                </c:pt>
              </c:strCache>
            </c:strRef>
          </c:cat>
          <c:val>
            <c:numRef>
              <c:f>Sheet1!$B$5:$D$5</c:f>
              <c:numCache>
                <c:formatCode>General</c:formatCode>
                <c:ptCount val="3"/>
                <c:pt idx="2">
                  <c:v>3.1</c:v>
                </c:pt>
              </c:numCache>
            </c:numRef>
          </c:val>
        </c:ser>
        <c:dLbls>
          <c:showLegendKey val="0"/>
          <c:showVal val="0"/>
          <c:showCatName val="0"/>
          <c:showSerName val="0"/>
          <c:showPercent val="0"/>
          <c:showBubbleSize val="0"/>
        </c:dLbls>
        <c:gapWidth val="150"/>
        <c:axId val="206800056"/>
        <c:axId val="206799664"/>
      </c:barChart>
      <c:catAx>
        <c:axId val="206798880"/>
        <c:scaling>
          <c:orientation val="minMax"/>
        </c:scaling>
        <c:delete val="0"/>
        <c:axPos val="b"/>
        <c:numFmt formatCode="General" sourceLinked="0"/>
        <c:majorTickMark val="out"/>
        <c:minorTickMark val="none"/>
        <c:tickLblPos val="nextTo"/>
        <c:txPr>
          <a:bodyPr/>
          <a:lstStyle/>
          <a:p>
            <a:pPr>
              <a:defRPr sz="2000"/>
            </a:pPr>
            <a:endParaRPr lang="en-US"/>
          </a:p>
        </c:txPr>
        <c:crossAx val="206799272"/>
        <c:crosses val="autoZero"/>
        <c:auto val="1"/>
        <c:lblAlgn val="ctr"/>
        <c:lblOffset val="100"/>
        <c:noMultiLvlLbl val="0"/>
      </c:catAx>
      <c:valAx>
        <c:axId val="206799272"/>
        <c:scaling>
          <c:orientation val="minMax"/>
          <c:max val="30"/>
          <c:min val="0"/>
        </c:scaling>
        <c:delete val="0"/>
        <c:axPos val="l"/>
        <c:majorGridlines/>
        <c:title>
          <c:tx>
            <c:rich>
              <a:bodyPr rot="-5400000" vert="horz"/>
              <a:lstStyle/>
              <a:p>
                <a:pPr>
                  <a:defRPr/>
                </a:pPr>
                <a:r>
                  <a:rPr lang="en-US" sz="1600" dirty="0" smtClean="0"/>
                  <a:t>Credit Hours</a:t>
                </a:r>
                <a:endParaRPr lang="en-US" sz="1600" dirty="0"/>
              </a:p>
            </c:rich>
          </c:tx>
          <c:overlay val="0"/>
        </c:title>
        <c:numFmt formatCode="General" sourceLinked="1"/>
        <c:majorTickMark val="out"/>
        <c:minorTickMark val="none"/>
        <c:tickLblPos val="nextTo"/>
        <c:txPr>
          <a:bodyPr/>
          <a:lstStyle/>
          <a:p>
            <a:pPr>
              <a:defRPr sz="1600"/>
            </a:pPr>
            <a:endParaRPr lang="en-US"/>
          </a:p>
        </c:txPr>
        <c:crossAx val="206798880"/>
        <c:crosses val="autoZero"/>
        <c:crossBetween val="between"/>
      </c:valAx>
      <c:valAx>
        <c:axId val="206799664"/>
        <c:scaling>
          <c:orientation val="minMax"/>
          <c:max val="4"/>
          <c:min val="0"/>
        </c:scaling>
        <c:delete val="0"/>
        <c:axPos val="r"/>
        <c:title>
          <c:tx>
            <c:rich>
              <a:bodyPr rot="-5400000" vert="horz"/>
              <a:lstStyle/>
              <a:p>
                <a:pPr>
                  <a:defRPr/>
                </a:pPr>
                <a:r>
                  <a:rPr lang="en-US" sz="1600" dirty="0" smtClean="0"/>
                  <a:t>GPA</a:t>
                </a:r>
                <a:endParaRPr lang="en-US" sz="1600" dirty="0"/>
              </a:p>
            </c:rich>
          </c:tx>
          <c:overlay val="0"/>
        </c:title>
        <c:numFmt formatCode="General" sourceLinked="1"/>
        <c:majorTickMark val="out"/>
        <c:minorTickMark val="none"/>
        <c:tickLblPos val="nextTo"/>
        <c:txPr>
          <a:bodyPr/>
          <a:lstStyle/>
          <a:p>
            <a:pPr>
              <a:defRPr sz="1600"/>
            </a:pPr>
            <a:endParaRPr lang="en-US"/>
          </a:p>
        </c:txPr>
        <c:crossAx val="206800056"/>
        <c:crosses val="max"/>
        <c:crossBetween val="between"/>
      </c:valAx>
      <c:catAx>
        <c:axId val="206800056"/>
        <c:scaling>
          <c:orientation val="minMax"/>
        </c:scaling>
        <c:delete val="1"/>
        <c:axPos val="b"/>
        <c:numFmt formatCode="General" sourceLinked="1"/>
        <c:majorTickMark val="out"/>
        <c:minorTickMark val="none"/>
        <c:tickLblPos val="nextTo"/>
        <c:crossAx val="206799664"/>
        <c:crosses val="autoZero"/>
        <c:auto val="1"/>
        <c:lblAlgn val="ctr"/>
        <c:lblOffset val="100"/>
        <c:noMultiLvlLbl val="0"/>
      </c:catAx>
    </c:plotArea>
    <c:legend>
      <c:legendPos val="b"/>
      <c:legendEntry>
        <c:idx val="2"/>
        <c:delete val="1"/>
      </c:legendEntry>
      <c:legendEntry>
        <c:idx val="3"/>
        <c:delete val="1"/>
      </c:legendEntry>
      <c:overlay val="0"/>
      <c:txPr>
        <a:bodyPr/>
        <a:lstStyle/>
        <a:p>
          <a:pPr>
            <a:defRPr sz="2000"/>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0.17687</cdr:x>
      <cdr:y>0.37836</cdr:y>
    </cdr:from>
    <cdr:to>
      <cdr:x>0.26978</cdr:x>
      <cdr:y>0.45225</cdr:y>
    </cdr:to>
    <cdr:sp macro="" textlink="">
      <cdr:nvSpPr>
        <cdr:cNvPr id="12" name="TextBox 1"/>
        <cdr:cNvSpPr txBox="1"/>
      </cdr:nvSpPr>
      <cdr:spPr>
        <a:xfrm xmlns:a="http://schemas.openxmlformats.org/drawingml/2006/main">
          <a:off x="1617283" y="2173728"/>
          <a:ext cx="849569" cy="4245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43.1</a:t>
          </a:r>
          <a:r>
            <a:rPr lang="en-US" sz="1600" dirty="0"/>
            <a:t>%</a:t>
          </a:r>
        </a:p>
      </cdr:txBody>
    </cdr:sp>
  </cdr:relSizeAnchor>
  <cdr:relSizeAnchor xmlns:cdr="http://schemas.openxmlformats.org/drawingml/2006/chartDrawing">
    <cdr:from>
      <cdr:x>0.438</cdr:x>
      <cdr:y>0.27493</cdr:y>
    </cdr:from>
    <cdr:to>
      <cdr:x>0.54071</cdr:x>
      <cdr:y>0.34882</cdr:y>
    </cdr:to>
    <cdr:sp macro="" textlink="">
      <cdr:nvSpPr>
        <cdr:cNvPr id="13" name="TextBox 1"/>
        <cdr:cNvSpPr txBox="1"/>
      </cdr:nvSpPr>
      <cdr:spPr>
        <a:xfrm xmlns:a="http://schemas.openxmlformats.org/drawingml/2006/main">
          <a:off x="4005082" y="1579531"/>
          <a:ext cx="939180" cy="4245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56.9%</a:t>
          </a:r>
        </a:p>
      </cdr:txBody>
    </cdr:sp>
  </cdr:relSizeAnchor>
</c:userShapes>
</file>

<file path=ppt/drawings/drawing2.xml><?xml version="1.0" encoding="utf-8"?>
<c:userShapes xmlns:c="http://schemas.openxmlformats.org/drawingml/2006/chart">
  <cdr:relSizeAnchor xmlns:cdr="http://schemas.openxmlformats.org/drawingml/2006/chartDrawing">
    <cdr:from>
      <cdr:x>0.5253</cdr:x>
      <cdr:y>0.03646</cdr:y>
    </cdr:from>
    <cdr:to>
      <cdr:x>0.5253</cdr:x>
      <cdr:y>0.67448</cdr:y>
    </cdr:to>
    <cdr:cxnSp macro="">
      <cdr:nvCxnSpPr>
        <cdr:cNvPr id="3" name="Straight Connector 2"/>
        <cdr:cNvCxnSpPr/>
      </cdr:nvCxnSpPr>
      <cdr:spPr>
        <a:xfrm xmlns:a="http://schemas.openxmlformats.org/drawingml/2006/main" flipV="1">
          <a:off x="3362325" y="133353"/>
          <a:ext cx="0" cy="2333622"/>
        </a:xfrm>
        <a:prstGeom xmlns:a="http://schemas.openxmlformats.org/drawingml/2006/main" prst="line">
          <a:avLst/>
        </a:prstGeom>
        <a:ln xmlns:a="http://schemas.openxmlformats.org/drawingml/2006/main" w="6350">
          <a:prstDash val="sysDash"/>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0EA5F0D-C1DC-412F-A146-DDB3A74B588F}" type="datetimeFigureOut">
              <a:rPr lang="en-US"/>
              <a:t>11/22/2015</a:t>
            </a:fld>
            <a:endParaRPr/>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A8CDE508-72C8-4AB5-AA9C-1584D31690E0}" type="datetimeFigureOut">
              <a:rPr lang="en-US"/>
              <a:t>11/22/2015</a:t>
            </a:fld>
            <a:endParaRPr/>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73893"/>
            <a:ext cx="5486400" cy="3137535"/>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C38DD1-33AA-4996-977A-42B26A155BBE}" type="slidenum">
              <a:rPr lang="id-ID" smtClean="0"/>
              <a:t>32</a:t>
            </a:fld>
            <a:endParaRPr lang="id-ID"/>
          </a:p>
        </p:txBody>
      </p:sp>
    </p:spTree>
    <p:extLst>
      <p:ext uri="{BB962C8B-B14F-4D97-AF65-F5344CB8AC3E}">
        <p14:creationId xmlns:p14="http://schemas.microsoft.com/office/powerpoint/2010/main" val="209459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C38DD1-33AA-4996-977A-42B26A155BBE}" type="slidenum">
              <a:rPr lang="id-ID" smtClean="0"/>
              <a:t>33</a:t>
            </a:fld>
            <a:endParaRPr lang="id-ID"/>
          </a:p>
        </p:txBody>
      </p:sp>
    </p:spTree>
    <p:extLst>
      <p:ext uri="{BB962C8B-B14F-4D97-AF65-F5344CB8AC3E}">
        <p14:creationId xmlns:p14="http://schemas.microsoft.com/office/powerpoint/2010/main" val="71809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C38DD1-33AA-4996-977A-42B26A155BBE}" type="slidenum">
              <a:rPr lang="id-ID" smtClean="0"/>
              <a:t>34</a:t>
            </a:fld>
            <a:endParaRPr lang="id-ID"/>
          </a:p>
        </p:txBody>
      </p:sp>
    </p:spTree>
    <p:extLst>
      <p:ext uri="{BB962C8B-B14F-4D97-AF65-F5344CB8AC3E}">
        <p14:creationId xmlns:p14="http://schemas.microsoft.com/office/powerpoint/2010/main" val="694818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C38DD1-33AA-4996-977A-42B26A155BBE}" type="slidenum">
              <a:rPr lang="id-ID" smtClean="0"/>
              <a:t>35</a:t>
            </a:fld>
            <a:endParaRPr lang="id-ID"/>
          </a:p>
        </p:txBody>
      </p:sp>
    </p:spTree>
    <p:extLst>
      <p:ext uri="{BB962C8B-B14F-4D97-AF65-F5344CB8AC3E}">
        <p14:creationId xmlns:p14="http://schemas.microsoft.com/office/powerpoint/2010/main" val="661540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9" name="Rectangle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286000"/>
            <a:ext cx="9601200" cy="1517904"/>
          </a:xfrm>
        </p:spPr>
        <p:txBody>
          <a:bodyPr anchor="b"/>
          <a:lstStyle>
            <a:lvl1pPr algn="ctr">
              <a:defRPr sz="5400"/>
            </a:lvl1pPr>
          </a:lstStyle>
          <a:p>
            <a:r>
              <a:rPr lang="en-US" smtClean="0"/>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11/22/2015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11/22/2015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11/22/2015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295400" y="2130552"/>
            <a:ext cx="9601200" cy="2359152"/>
          </a:xfrm>
        </p:spPr>
        <p:txBody>
          <a:bodyPr anchor="b">
            <a:normAutofit/>
          </a:bodyPr>
          <a:lstStyle>
            <a:lvl1pPr algn="ctr">
              <a:defRPr sz="5400" b="0"/>
            </a:lvl1pPr>
          </a:lstStyle>
          <a:p>
            <a:r>
              <a:rPr lang="en-US" smtClean="0"/>
              <a:t>Click to edit Master title style</a:t>
            </a:r>
            <a:endParaRPr/>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11/22/2015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11/22/2015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11/22/2015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11/22/2015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Date Placeholder 1"/>
          <p:cNvSpPr>
            <a:spLocks noGrp="1"/>
          </p:cNvSpPr>
          <p:nvPr>
            <p:ph type="dt" sz="half" idx="10"/>
          </p:nvPr>
        </p:nvSpPr>
        <p:spPr/>
        <p:txBody>
          <a:bodyPr/>
          <a:lstStyle/>
          <a:p>
            <a:fld id="{9E583DDF-CA54-461A-A486-592D2374C532}" type="datetimeFigureOut">
              <a:rPr lang="en-US"/>
              <a:t>11/22/2015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11/22/2015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11/22/2015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9E583DDF-CA54-461A-A486-592D2374C532}" type="datetimeFigureOut">
              <a:rPr lang="en-US"/>
              <a:pPr/>
              <a:t>11/22/2015</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038350"/>
            <a:ext cx="9601200" cy="1517904"/>
          </a:xfrm>
        </p:spPr>
        <p:txBody>
          <a:bodyPr>
            <a:normAutofit fontScale="90000"/>
          </a:bodyPr>
          <a:lstStyle/>
          <a:p>
            <a:r>
              <a:rPr lang="en-US" dirty="0" smtClean="0"/>
              <a:t>Developmental Education in Utah: Where We Are and What We Know</a:t>
            </a:r>
            <a:endParaRPr lang="en-US" dirty="0"/>
          </a:p>
        </p:txBody>
      </p:sp>
      <p:sp>
        <p:nvSpPr>
          <p:cNvPr id="3" name="Subtitle 2"/>
          <p:cNvSpPr>
            <a:spLocks noGrp="1"/>
          </p:cNvSpPr>
          <p:nvPr>
            <p:ph type="subTitle" idx="1"/>
          </p:nvPr>
        </p:nvSpPr>
        <p:spPr>
          <a:xfrm>
            <a:off x="1295400" y="3556254"/>
            <a:ext cx="9601200" cy="1317498"/>
          </a:xfrm>
        </p:spPr>
        <p:txBody>
          <a:bodyPr>
            <a:normAutofit/>
          </a:bodyPr>
          <a:lstStyle/>
          <a:p>
            <a:r>
              <a:rPr lang="en-US" cap="none" dirty="0" smtClean="0"/>
              <a:t>Utah System of Higher Education, Office of Institutional Research</a:t>
            </a:r>
          </a:p>
          <a:p>
            <a:r>
              <a:rPr lang="en-US" cap="none" dirty="0" smtClean="0"/>
              <a:t>Dr. David Ma, Longitudinal Studies Manager</a:t>
            </a:r>
          </a:p>
          <a:p>
            <a:r>
              <a:rPr lang="en-US" cap="none" dirty="0" smtClean="0"/>
              <a:t>Charles Steimel, Research Analyst</a:t>
            </a:r>
          </a:p>
          <a:p>
            <a:r>
              <a:rPr lang="en-US" cap="none" dirty="0" smtClean="0"/>
              <a:t>Laura Zemp, Research Analyst</a:t>
            </a:r>
            <a:endParaRPr lang="en-US" cap="non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6945" y="5522974"/>
            <a:ext cx="3118110" cy="868682"/>
          </a:xfrm>
          <a:prstGeom prst="rect">
            <a:avLst/>
          </a:prstGeom>
        </p:spPr>
      </p:pic>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079" y="-704215"/>
            <a:ext cx="10098526" cy="1233424"/>
          </a:xfrm>
        </p:spPr>
        <p:txBody>
          <a:bodyPr/>
          <a:lstStyle/>
          <a:p>
            <a:r>
              <a:rPr lang="en-US" dirty="0" smtClean="0"/>
              <a:t>Placement Scores for College Level English Courses</a:t>
            </a:r>
            <a:endParaRPr lang="en-US" dirty="0"/>
          </a:p>
        </p:txBody>
      </p:sp>
      <p:graphicFrame>
        <p:nvGraphicFramePr>
          <p:cNvPr id="9" name="Content Placeholder 8" descr="Sample table with 3 columns, 4 rows" title="Table"/>
          <p:cNvGraphicFramePr>
            <a:graphicFrameLocks noGrp="1"/>
          </p:cNvGraphicFramePr>
          <p:nvPr>
            <p:ph sz="half" idx="2"/>
            <p:extLst>
              <p:ext uri="{D42A27DB-BD31-4B8C-83A1-F6EECF244321}">
                <p14:modId xmlns:p14="http://schemas.microsoft.com/office/powerpoint/2010/main" val="3889818032"/>
              </p:ext>
            </p:extLst>
          </p:nvPr>
        </p:nvGraphicFramePr>
        <p:xfrm>
          <a:off x="704848" y="706628"/>
          <a:ext cx="10231756" cy="5307132"/>
        </p:xfrm>
        <a:graphic>
          <a:graphicData uri="http://schemas.openxmlformats.org/drawingml/2006/table">
            <a:tbl>
              <a:tblPr firstRow="1" bandRow="1">
                <a:tableStyleId>{B301B821-A1FF-4177-AEE7-76D212191A09}</a:tableStyleId>
              </a:tblPr>
              <a:tblGrid>
                <a:gridCol w="2286720"/>
                <a:gridCol w="3399707"/>
                <a:gridCol w="4545329"/>
              </a:tblGrid>
              <a:tr h="0">
                <a:tc>
                  <a:txBody>
                    <a:bodyPr/>
                    <a:lstStyle/>
                    <a:p>
                      <a:r>
                        <a:rPr lang="en-US" sz="2800" dirty="0" smtClean="0"/>
                        <a:t>Institution</a:t>
                      </a:r>
                      <a:r>
                        <a:rPr lang="en-US" sz="2800" baseline="0" dirty="0" smtClean="0"/>
                        <a:t> </a:t>
                      </a:r>
                      <a:endParaRPr lang="en-US" sz="2800" dirty="0"/>
                    </a:p>
                  </a:txBody>
                  <a:tcPr anchor="ctr"/>
                </a:tc>
                <a:tc>
                  <a:txBody>
                    <a:bodyPr/>
                    <a:lstStyle/>
                    <a:p>
                      <a:pPr algn="ctr"/>
                      <a:r>
                        <a:rPr lang="en-US" sz="2800" dirty="0" smtClean="0"/>
                        <a:t>2010</a:t>
                      </a:r>
                      <a:endParaRPr lang="en-US" sz="2800" dirty="0"/>
                    </a:p>
                  </a:txBody>
                  <a:tcPr anchor="ctr"/>
                </a:tc>
                <a:tc>
                  <a:txBody>
                    <a:bodyPr/>
                    <a:lstStyle/>
                    <a:p>
                      <a:pPr algn="ctr"/>
                      <a:r>
                        <a:rPr lang="en-US" sz="2800" dirty="0" smtClean="0"/>
                        <a:t>1010</a:t>
                      </a:r>
                      <a:endParaRPr lang="en-US" sz="2800" dirty="0"/>
                    </a:p>
                  </a:txBody>
                  <a:tcPr anchor="ctr"/>
                </a:tc>
              </a:tr>
              <a:tr h="360518">
                <a:tc>
                  <a:txBody>
                    <a:bodyPr/>
                    <a:lstStyle/>
                    <a:p>
                      <a:r>
                        <a:rPr lang="en-US" sz="2000" dirty="0" smtClean="0"/>
                        <a:t>UU</a:t>
                      </a:r>
                      <a:endParaRPr lang="en-US" sz="2000" dirty="0"/>
                    </a:p>
                  </a:txBody>
                  <a:tcPr anchor="ctr"/>
                </a:tc>
                <a:tc>
                  <a:txBody>
                    <a:bodyPr/>
                    <a:lstStyle/>
                    <a:p>
                      <a:pPr algn="ctr"/>
                      <a:r>
                        <a:rPr lang="en-US" sz="1600" dirty="0" smtClean="0"/>
                        <a:t>Index Score</a:t>
                      </a:r>
                      <a:r>
                        <a:rPr lang="en-US" sz="1600" baseline="0" dirty="0" smtClean="0"/>
                        <a:t> </a:t>
                      </a:r>
                      <a:r>
                        <a:rPr lang="en-US" sz="1600" u="sng" baseline="0" dirty="0" smtClean="0"/>
                        <a:t>&gt;</a:t>
                      </a:r>
                      <a:r>
                        <a:rPr lang="en-US" sz="1600" u="none" baseline="0" dirty="0" smtClean="0"/>
                        <a:t> 96; Placement Essay; WRTG 1010 (C-)</a:t>
                      </a:r>
                      <a:endParaRPr lang="en-US" sz="1600" dirty="0"/>
                    </a:p>
                  </a:txBody>
                  <a:tcPr anchor="ctr"/>
                </a:tc>
                <a:tc>
                  <a:txBody>
                    <a:bodyPr/>
                    <a:lstStyle/>
                    <a:p>
                      <a:pPr algn="ctr"/>
                      <a:r>
                        <a:rPr lang="en-US" sz="1600" dirty="0" smtClean="0"/>
                        <a:t>Index Score </a:t>
                      </a:r>
                      <a:r>
                        <a:rPr lang="en-US" sz="1600" u="sng" dirty="0" smtClean="0"/>
                        <a:t>&lt;</a:t>
                      </a:r>
                      <a:r>
                        <a:rPr lang="en-US" sz="1600" u="none" dirty="0" smtClean="0"/>
                        <a:t> 95</a:t>
                      </a:r>
                      <a:endParaRPr lang="en-US" sz="1600" dirty="0"/>
                    </a:p>
                  </a:txBody>
                  <a:tcPr anchor="ctr"/>
                </a:tc>
              </a:tr>
              <a:tr h="504726">
                <a:tc>
                  <a:txBody>
                    <a:bodyPr/>
                    <a:lstStyle/>
                    <a:p>
                      <a:r>
                        <a:rPr lang="en-US" sz="2000" dirty="0" smtClean="0"/>
                        <a:t>USU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ACT 29; AP English </a:t>
                      </a:r>
                      <a:r>
                        <a:rPr lang="en-US" sz="1600" u="sng" dirty="0" smtClean="0"/>
                        <a:t>&gt;</a:t>
                      </a:r>
                      <a:r>
                        <a:rPr lang="en-US" sz="1600" u="none" dirty="0" smtClean="0"/>
                        <a:t> 3;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dirty="0" smtClean="0"/>
                        <a:t>ENGL</a:t>
                      </a:r>
                      <a:r>
                        <a:rPr lang="en-US" sz="1600" u="none" baseline="0" dirty="0" smtClean="0"/>
                        <a:t> 1010 (D)</a:t>
                      </a:r>
                      <a:endParaRPr lang="en-US" sz="1600" dirty="0"/>
                    </a:p>
                  </a:txBody>
                  <a:tcPr anchor="ctr"/>
                </a:tc>
                <a:tc>
                  <a:txBody>
                    <a:bodyPr/>
                    <a:lstStyle/>
                    <a:p>
                      <a:pPr algn="ctr"/>
                      <a:r>
                        <a:rPr lang="en-US" sz="1600" dirty="0" smtClean="0">
                          <a:solidFill>
                            <a:srgbClr val="FF0000"/>
                          </a:solidFill>
                        </a:rPr>
                        <a:t>Default placement; Diagnostic</a:t>
                      </a:r>
                      <a:r>
                        <a:rPr lang="en-US" sz="1600" baseline="0" dirty="0" smtClean="0">
                          <a:solidFill>
                            <a:srgbClr val="FF0000"/>
                          </a:solidFill>
                        </a:rPr>
                        <a:t> first day to place into ENGL 0010</a:t>
                      </a:r>
                      <a:endParaRPr lang="en-US" sz="1600" dirty="0">
                        <a:solidFill>
                          <a:srgbClr val="FF0000"/>
                        </a:solidFill>
                      </a:endParaRPr>
                    </a:p>
                  </a:txBody>
                  <a:tcPr anchor="ctr"/>
                </a:tc>
              </a:tr>
              <a:tr h="360518">
                <a:tc>
                  <a:txBody>
                    <a:bodyPr/>
                    <a:lstStyle/>
                    <a:p>
                      <a:r>
                        <a:rPr lang="en-US" sz="2000" dirty="0" smtClean="0"/>
                        <a:t>WSU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dirty="0" smtClean="0"/>
                        <a:t>ACT 29 (English </a:t>
                      </a:r>
                      <a:r>
                        <a:rPr lang="en-US" sz="1600" u="sng" dirty="0" smtClean="0"/>
                        <a:t>and</a:t>
                      </a:r>
                      <a:r>
                        <a:rPr lang="en-US" sz="1600" u="none" dirty="0" smtClean="0"/>
                        <a:t> Reading);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dirty="0" smtClean="0"/>
                        <a:t>ENGL 1010 (C)</a:t>
                      </a:r>
                      <a:endParaRPr 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dirty="0" smtClean="0"/>
                        <a:t>ACT 17; RC</a:t>
                      </a:r>
                      <a:r>
                        <a:rPr lang="en-US" sz="1600" u="none" baseline="0" dirty="0" smtClean="0"/>
                        <a:t> </a:t>
                      </a:r>
                      <a:r>
                        <a:rPr lang="en-US" sz="1600" u="sng" baseline="0" dirty="0" smtClean="0"/>
                        <a:t>&gt;</a:t>
                      </a:r>
                      <a:r>
                        <a:rPr lang="en-US" sz="1600" u="none" baseline="0" dirty="0" smtClean="0"/>
                        <a:t> 90 </a:t>
                      </a:r>
                      <a:r>
                        <a:rPr lang="en-US" sz="1600" u="sng" baseline="0" dirty="0" smtClean="0"/>
                        <a:t>and</a:t>
                      </a:r>
                      <a:r>
                        <a:rPr lang="en-US" sz="1600" u="none" baseline="0" dirty="0" smtClean="0"/>
                        <a:t> SS </a:t>
                      </a:r>
                      <a:r>
                        <a:rPr lang="en-US" sz="1600" u="sng" baseline="0" dirty="0" smtClean="0"/>
                        <a:t>&gt;</a:t>
                      </a:r>
                      <a:r>
                        <a:rPr lang="en-US" sz="1600" u="none" baseline="0" dirty="0" smtClean="0"/>
                        <a:t> 90;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baseline="0" dirty="0" smtClean="0"/>
                        <a:t>ENGL 0995 (C)</a:t>
                      </a:r>
                      <a:endParaRPr lang="en-US" sz="1600" dirty="0"/>
                    </a:p>
                  </a:txBody>
                  <a:tcPr anchor="ctr"/>
                </a:tc>
              </a:tr>
              <a:tr h="360518">
                <a:tc>
                  <a:txBody>
                    <a:bodyPr/>
                    <a:lstStyle/>
                    <a:p>
                      <a:r>
                        <a:rPr lang="en-US" sz="2000" dirty="0" smtClean="0"/>
                        <a:t>SUU</a:t>
                      </a:r>
                      <a:endParaRPr lang="en-US" sz="2000" dirty="0"/>
                    </a:p>
                  </a:txBody>
                  <a:tcPr anchor="ctr"/>
                </a:tc>
                <a:tc>
                  <a:txBody>
                    <a:bodyPr/>
                    <a:lstStyle/>
                    <a:p>
                      <a:pPr algn="ctr"/>
                      <a:r>
                        <a:rPr lang="en-US" sz="1600" dirty="0" smtClean="0"/>
                        <a:t>ACT 29; ENGL 1010 (C)</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ACT 17; ACT &lt; 17 must take ENGL 1000 concurrently</a:t>
                      </a:r>
                    </a:p>
                  </a:txBody>
                  <a:tcPr anchor="ctr"/>
                </a:tc>
              </a:tr>
              <a:tr h="504726">
                <a:tc>
                  <a:txBody>
                    <a:bodyPr/>
                    <a:lstStyle/>
                    <a:p>
                      <a:r>
                        <a:rPr lang="en-US" sz="2000" dirty="0" smtClean="0"/>
                        <a:t>SNOW</a:t>
                      </a:r>
                      <a:endParaRPr lang="en-US" sz="2000" dirty="0"/>
                    </a:p>
                  </a:txBody>
                  <a:tcPr anchor="ctr"/>
                </a:tc>
                <a:tc>
                  <a:txBody>
                    <a:bodyPr/>
                    <a:lstStyle/>
                    <a:p>
                      <a:pPr algn="ctr"/>
                      <a:r>
                        <a:rPr lang="en-US" sz="1600" u="none" dirty="0" smtClean="0"/>
                        <a:t>ACT</a:t>
                      </a:r>
                      <a:r>
                        <a:rPr lang="en-US" sz="1600" u="none" baseline="0" dirty="0" smtClean="0"/>
                        <a:t> </a:t>
                      </a:r>
                      <a:r>
                        <a:rPr lang="en-US" sz="1600" u="sng" baseline="0" dirty="0" smtClean="0"/>
                        <a:t>&gt;</a:t>
                      </a:r>
                      <a:r>
                        <a:rPr lang="en-US" sz="1600" u="none" baseline="0" dirty="0" smtClean="0"/>
                        <a:t> 29 </a:t>
                      </a:r>
                      <a:r>
                        <a:rPr lang="en-US" sz="1600" u="sng" baseline="0" dirty="0" smtClean="0"/>
                        <a:t>and</a:t>
                      </a:r>
                      <a:r>
                        <a:rPr lang="en-US" sz="1600" u="none" baseline="0" dirty="0" smtClean="0"/>
                        <a:t> writing exam;</a:t>
                      </a:r>
                    </a:p>
                    <a:p>
                      <a:pPr algn="ctr"/>
                      <a:r>
                        <a:rPr lang="en-US" sz="1600" u="none" baseline="0" dirty="0" smtClean="0"/>
                        <a:t>ENGL 1010 (C-)</a:t>
                      </a:r>
                      <a:endParaRPr lang="en-US" sz="1600" u="none" dirty="0" smtClean="0"/>
                    </a:p>
                  </a:txBody>
                  <a:tcPr anchor="ctr"/>
                </a:tc>
                <a:tc>
                  <a:txBody>
                    <a:bodyPr/>
                    <a:lstStyle/>
                    <a:p>
                      <a:pPr algn="ctr"/>
                      <a:r>
                        <a:rPr lang="en-US" sz="1600" dirty="0" smtClean="0"/>
                        <a:t>ACT 17; Writing</a:t>
                      </a:r>
                      <a:r>
                        <a:rPr lang="en-US" sz="1600" baseline="0" dirty="0" smtClean="0"/>
                        <a:t> Exam; </a:t>
                      </a:r>
                    </a:p>
                    <a:p>
                      <a:pPr algn="ctr"/>
                      <a:r>
                        <a:rPr lang="en-US" sz="1600" baseline="0" dirty="0" smtClean="0"/>
                        <a:t>ENGL 0980 or 0990</a:t>
                      </a:r>
                      <a:endParaRPr lang="en-US" sz="1600" dirty="0" smtClean="0"/>
                    </a:p>
                  </a:txBody>
                  <a:tcPr anchor="ctr"/>
                </a:tc>
              </a:tr>
              <a:tr h="360518">
                <a:tc>
                  <a:txBody>
                    <a:bodyPr/>
                    <a:lstStyle/>
                    <a:p>
                      <a:r>
                        <a:rPr lang="en-US" sz="2000" dirty="0" smtClean="0"/>
                        <a:t>DSU</a:t>
                      </a:r>
                      <a:endParaRPr lang="en-US" sz="2000" dirty="0"/>
                    </a:p>
                  </a:txBody>
                  <a:tcPr anchor="ctr"/>
                </a:tc>
                <a:tc>
                  <a:txBody>
                    <a:bodyPr/>
                    <a:lstStyle/>
                    <a:p>
                      <a:pPr algn="ctr"/>
                      <a:r>
                        <a:rPr lang="en-US" sz="1600" dirty="0" smtClean="0"/>
                        <a:t>AP</a:t>
                      </a:r>
                      <a:r>
                        <a:rPr lang="en-US" sz="1600" baseline="0" dirty="0" smtClean="0"/>
                        <a:t> English </a:t>
                      </a:r>
                      <a:r>
                        <a:rPr lang="en-US" sz="1600" u="sng" baseline="0" dirty="0" smtClean="0"/>
                        <a:t>&gt;</a:t>
                      </a:r>
                      <a:r>
                        <a:rPr lang="en-US" sz="1600" u="none" baseline="0" dirty="0" smtClean="0"/>
                        <a:t> 3; </a:t>
                      </a:r>
                    </a:p>
                    <a:p>
                      <a:pPr algn="ctr"/>
                      <a:r>
                        <a:rPr lang="en-US" sz="1600" u="none" baseline="0" dirty="0" smtClean="0"/>
                        <a:t>ENGL 1010 (C)</a:t>
                      </a:r>
                      <a:r>
                        <a:rPr lang="en-US" sz="1600" u="sng" baseline="0" dirty="0" smtClean="0"/>
                        <a:t> and</a:t>
                      </a:r>
                      <a:r>
                        <a:rPr lang="en-US" sz="1600" u="none" baseline="0" dirty="0" smtClean="0"/>
                        <a:t> LIB 1010</a:t>
                      </a:r>
                      <a:r>
                        <a:rPr lang="en-US" sz="1600" dirty="0" smtClean="0"/>
                        <a:t> </a:t>
                      </a:r>
                      <a:endParaRPr lang="en-US" sz="1600" dirty="0"/>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RC </a:t>
                      </a:r>
                      <a:r>
                        <a:rPr lang="en-US" sz="1600" u="sng" dirty="0" smtClean="0"/>
                        <a:t>&gt;</a:t>
                      </a:r>
                      <a:r>
                        <a:rPr lang="en-US" sz="1600" u="none" dirty="0" smtClean="0"/>
                        <a:t> 66</a:t>
                      </a:r>
                      <a:r>
                        <a:rPr lang="en-US" sz="1600" u="sng" dirty="0" smtClean="0"/>
                        <a:t> AND </a:t>
                      </a:r>
                      <a:r>
                        <a:rPr lang="en-US" sz="1600" u="none" dirty="0" smtClean="0"/>
                        <a:t>SS</a:t>
                      </a:r>
                      <a:r>
                        <a:rPr lang="en-US" sz="1600" u="none" baseline="0" dirty="0" smtClean="0"/>
                        <a:t> </a:t>
                      </a:r>
                      <a:r>
                        <a:rPr lang="en-US" sz="1600" u="sng" baseline="0" dirty="0" smtClean="0"/>
                        <a:t>&gt;</a:t>
                      </a:r>
                      <a:r>
                        <a:rPr lang="en-US" sz="1600" u="none" baseline="0" dirty="0" smtClean="0"/>
                        <a:t> 86 or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baseline="0" dirty="0" smtClean="0"/>
                        <a:t>ACT 19 English/17 Reading for 1010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RC </a:t>
                      </a:r>
                      <a:r>
                        <a:rPr lang="en-US" sz="1600" u="sng" dirty="0" smtClean="0"/>
                        <a:t>&gt;</a:t>
                      </a:r>
                      <a:r>
                        <a:rPr lang="en-US" sz="1600" u="none" dirty="0" smtClean="0"/>
                        <a:t> 66</a:t>
                      </a:r>
                      <a:r>
                        <a:rPr lang="en-US" sz="1600" u="sng" dirty="0" smtClean="0"/>
                        <a:t> AND </a:t>
                      </a:r>
                      <a:r>
                        <a:rPr lang="en-US" sz="1600" u="none" dirty="0" smtClean="0"/>
                        <a:t>SS</a:t>
                      </a:r>
                      <a:r>
                        <a:rPr lang="en-US" sz="1600" u="none" baseline="0" dirty="0" smtClean="0"/>
                        <a:t> </a:t>
                      </a:r>
                      <a:r>
                        <a:rPr lang="en-US" sz="1600" u="sng" baseline="0" dirty="0" smtClean="0"/>
                        <a:t>&gt;</a:t>
                      </a:r>
                      <a:r>
                        <a:rPr lang="en-US" sz="1600" u="none" baseline="0" dirty="0" smtClean="0"/>
                        <a:t> 70-85 or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baseline="0" dirty="0" smtClean="0"/>
                        <a:t>ACT 18 English/17 Reading for 1010D; ENGL 990 (C)</a:t>
                      </a:r>
                      <a:r>
                        <a:rPr lang="en-US" sz="1600" i="0" u="none" baseline="0" dirty="0" smtClean="0"/>
                        <a:t> </a:t>
                      </a:r>
                      <a:endParaRPr lang="en-US" sz="1600" dirty="0"/>
                    </a:p>
                  </a:txBody>
                  <a:tcPr anchor="ctr"/>
                </a:tc>
              </a:tr>
              <a:tr h="504726">
                <a:tc>
                  <a:txBody>
                    <a:bodyPr/>
                    <a:lstStyle/>
                    <a:p>
                      <a:r>
                        <a:rPr lang="en-US" sz="2000" dirty="0" smtClean="0"/>
                        <a:t>UVU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No Test in Option; ENGL</a:t>
                      </a:r>
                      <a:r>
                        <a:rPr lang="en-US" sz="1600" baseline="0" dirty="0" smtClean="0">
                          <a:solidFill>
                            <a:srgbClr val="FF0000"/>
                          </a:solidFill>
                        </a:rPr>
                        <a:t> 1010 (C-)</a:t>
                      </a:r>
                      <a:endParaRPr lang="en-US" sz="160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ACT 19; CTRS</a:t>
                      </a:r>
                      <a:r>
                        <a:rPr lang="en-US" sz="1600" baseline="0" dirty="0" smtClean="0"/>
                        <a:t> 1170 (C-) </a:t>
                      </a:r>
                      <a:r>
                        <a:rPr lang="en-US" sz="1600" u="sng" baseline="0" dirty="0" smtClean="0"/>
                        <a:t>and</a:t>
                      </a:r>
                      <a:r>
                        <a:rPr lang="en-US" sz="1600" u="none" baseline="0" dirty="0" smtClean="0"/>
                        <a:t> ENGL 0990 (C-)</a:t>
                      </a:r>
                      <a:endParaRPr lang="en-US" sz="1600" dirty="0" smtClean="0"/>
                    </a:p>
                  </a:txBody>
                  <a:tcPr anchor="ctr"/>
                </a:tc>
              </a:tr>
              <a:tr h="504726">
                <a:tc>
                  <a:txBody>
                    <a:bodyPr/>
                    <a:lstStyle/>
                    <a:p>
                      <a:r>
                        <a:rPr lang="en-US" sz="2000" dirty="0" smtClean="0"/>
                        <a:t>SLCC</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No Test in Option; ENGL</a:t>
                      </a:r>
                      <a:r>
                        <a:rPr lang="en-US" sz="1600" baseline="0" dirty="0" smtClean="0">
                          <a:solidFill>
                            <a:srgbClr val="FF0000"/>
                          </a:solidFill>
                        </a:rPr>
                        <a:t> 1010 (C)</a:t>
                      </a:r>
                      <a:endParaRPr lang="en-US" sz="1600" dirty="0">
                        <a:solidFill>
                          <a:srgbClr val="FF0000"/>
                        </a:solidFill>
                      </a:endParaRPr>
                    </a:p>
                  </a:txBody>
                  <a:tcPr anchor="ctr"/>
                </a:tc>
                <a:tc>
                  <a:txBody>
                    <a:bodyPr/>
                    <a:lstStyle/>
                    <a:p>
                      <a:pPr algn="ctr"/>
                      <a:r>
                        <a:rPr lang="en-US" sz="1600" dirty="0" smtClean="0"/>
                        <a:t>RC </a:t>
                      </a:r>
                      <a:r>
                        <a:rPr lang="en-US" sz="1600" u="sng" dirty="0" smtClean="0"/>
                        <a:t>&gt;</a:t>
                      </a:r>
                      <a:r>
                        <a:rPr lang="en-US" sz="1600" u="sng" baseline="0" dirty="0" smtClean="0"/>
                        <a:t> </a:t>
                      </a:r>
                      <a:r>
                        <a:rPr lang="en-US" sz="1600" u="none" baseline="0" dirty="0" smtClean="0"/>
                        <a:t> 81 </a:t>
                      </a:r>
                      <a:r>
                        <a:rPr lang="en-US" sz="1600" u="sng" baseline="0" dirty="0" smtClean="0"/>
                        <a:t>and</a:t>
                      </a:r>
                      <a:r>
                        <a:rPr lang="en-US" sz="1600" u="none" baseline="0" dirty="0" smtClean="0"/>
                        <a:t> SS </a:t>
                      </a:r>
                      <a:r>
                        <a:rPr lang="en-US" sz="1600" u="sng" baseline="0" dirty="0" smtClean="0"/>
                        <a:t>&gt;</a:t>
                      </a:r>
                      <a:r>
                        <a:rPr lang="en-US" sz="1600" u="none" baseline="0" dirty="0" smtClean="0"/>
                        <a:t> 80; ACT 20</a:t>
                      </a:r>
                      <a:endParaRPr lang="en-US" sz="1600" dirty="0" smtClean="0"/>
                    </a:p>
                  </a:txBody>
                  <a:tcPr anchor="ctr"/>
                </a:tc>
              </a:tr>
            </a:tbl>
          </a:graphicData>
        </a:graphic>
      </p:graphicFrame>
      <p:sp>
        <p:nvSpPr>
          <p:cNvPr id="6" name="Content Placeholder 2"/>
          <p:cNvSpPr txBox="1">
            <a:spLocks/>
          </p:cNvSpPr>
          <p:nvPr/>
        </p:nvSpPr>
        <p:spPr>
          <a:xfrm>
            <a:off x="390408" y="6602349"/>
            <a:ext cx="11096745" cy="255651"/>
          </a:xfrm>
          <a:prstGeom prst="rect">
            <a:avLst/>
          </a:prstGeom>
        </p:spPr>
        <p:txBody>
          <a:bodyPr vert="horz" lIns="91440" tIns="45720" rIns="91440" bIns="45720" rtlCol="0">
            <a:normAutofit fontScale="70000" lnSpcReduction="2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a:lstStyle>
          <a:p>
            <a:pPr marL="45720" indent="0">
              <a:buNone/>
            </a:pPr>
            <a:r>
              <a:rPr lang="en-US" dirty="0" smtClean="0"/>
              <a:t>Placement policy data from Summer 2014</a:t>
            </a:r>
          </a:p>
        </p:txBody>
      </p:sp>
    </p:spTree>
    <p:extLst>
      <p:ext uri="{BB962C8B-B14F-4D97-AF65-F5344CB8AC3E}">
        <p14:creationId xmlns:p14="http://schemas.microsoft.com/office/powerpoint/2010/main" val="49160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079" y="-704215"/>
            <a:ext cx="10098526" cy="1233424"/>
          </a:xfrm>
        </p:spPr>
        <p:txBody>
          <a:bodyPr/>
          <a:lstStyle/>
          <a:p>
            <a:r>
              <a:rPr lang="en-US" dirty="0" smtClean="0"/>
              <a:t>Placement Scores for Remedial English Courses</a:t>
            </a:r>
            <a:endParaRPr lang="en-US" dirty="0"/>
          </a:p>
        </p:txBody>
      </p:sp>
      <p:graphicFrame>
        <p:nvGraphicFramePr>
          <p:cNvPr id="9" name="Content Placeholder 8" descr="Sample table with 3 columns, 4 rows" title="Table"/>
          <p:cNvGraphicFramePr>
            <a:graphicFrameLocks noGrp="1"/>
          </p:cNvGraphicFramePr>
          <p:nvPr>
            <p:ph sz="half" idx="2"/>
            <p:extLst>
              <p:ext uri="{D42A27DB-BD31-4B8C-83A1-F6EECF244321}">
                <p14:modId xmlns:p14="http://schemas.microsoft.com/office/powerpoint/2010/main" val="2415346172"/>
              </p:ext>
            </p:extLst>
          </p:nvPr>
        </p:nvGraphicFramePr>
        <p:xfrm>
          <a:off x="657223" y="529209"/>
          <a:ext cx="11087103" cy="5869206"/>
        </p:xfrm>
        <a:graphic>
          <a:graphicData uri="http://schemas.openxmlformats.org/drawingml/2006/table">
            <a:tbl>
              <a:tblPr firstRow="1" bandRow="1">
                <a:tableStyleId>{B301B821-A1FF-4177-AEE7-76D212191A09}</a:tableStyleId>
              </a:tblPr>
              <a:tblGrid>
                <a:gridCol w="1899115"/>
                <a:gridCol w="4262682"/>
                <a:gridCol w="4925306"/>
              </a:tblGrid>
              <a:tr h="0">
                <a:tc>
                  <a:txBody>
                    <a:bodyPr/>
                    <a:lstStyle/>
                    <a:p>
                      <a:r>
                        <a:rPr lang="en-US" sz="2800" dirty="0" smtClean="0"/>
                        <a:t>Institution</a:t>
                      </a:r>
                      <a:r>
                        <a:rPr lang="en-US" sz="2800" baseline="0" dirty="0" smtClean="0"/>
                        <a:t> </a:t>
                      </a:r>
                      <a:endParaRPr lang="en-US" sz="2800" dirty="0"/>
                    </a:p>
                  </a:txBody>
                  <a:tcPr anchor="ctr"/>
                </a:tc>
                <a:tc>
                  <a:txBody>
                    <a:bodyPr/>
                    <a:lstStyle/>
                    <a:p>
                      <a:pPr algn="ctr"/>
                      <a:r>
                        <a:rPr lang="en-US" sz="2800" dirty="0" smtClean="0"/>
                        <a:t>Writing</a:t>
                      </a:r>
                      <a:endParaRPr lang="en-US" sz="2800" dirty="0"/>
                    </a:p>
                  </a:txBody>
                  <a:tcPr anchor="ctr"/>
                </a:tc>
                <a:tc>
                  <a:txBody>
                    <a:bodyPr/>
                    <a:lstStyle/>
                    <a:p>
                      <a:pPr algn="ctr"/>
                      <a:r>
                        <a:rPr lang="en-US" sz="2800" dirty="0" smtClean="0"/>
                        <a:t>Reading</a:t>
                      </a:r>
                      <a:endParaRPr lang="en-US" sz="2800" dirty="0"/>
                    </a:p>
                  </a:txBody>
                  <a:tcPr anchor="ctr"/>
                </a:tc>
              </a:tr>
              <a:tr h="360518">
                <a:tc>
                  <a:txBody>
                    <a:bodyPr/>
                    <a:lstStyle/>
                    <a:p>
                      <a:r>
                        <a:rPr lang="en-US" sz="2000" dirty="0" smtClean="0"/>
                        <a:t>UU</a:t>
                      </a:r>
                      <a:endParaRPr lang="en-US" sz="2000" dirty="0"/>
                    </a:p>
                  </a:txBody>
                  <a:tcPr anchor="ctr"/>
                </a:tc>
                <a:tc>
                  <a:txBody>
                    <a:bodyPr/>
                    <a:lstStyle/>
                    <a:p>
                      <a:pPr algn="ctr"/>
                      <a:r>
                        <a:rPr lang="en-US" sz="1600" dirty="0" smtClean="0"/>
                        <a:t>N/A</a:t>
                      </a:r>
                      <a:endParaRPr lang="en-US" sz="1600" dirty="0"/>
                    </a:p>
                  </a:txBody>
                  <a:tcPr anchor="ctr"/>
                </a:tc>
                <a:tc>
                  <a:txBody>
                    <a:bodyPr/>
                    <a:lstStyle/>
                    <a:p>
                      <a:pPr algn="ctr"/>
                      <a:r>
                        <a:rPr lang="en-US" sz="1600" dirty="0" smtClean="0"/>
                        <a:t>N/A</a:t>
                      </a:r>
                      <a:endParaRPr lang="en-US" sz="1600" dirty="0"/>
                    </a:p>
                  </a:txBody>
                  <a:tcPr anchor="ctr"/>
                </a:tc>
              </a:tr>
              <a:tr h="504726">
                <a:tc>
                  <a:txBody>
                    <a:bodyPr/>
                    <a:lstStyle/>
                    <a:p>
                      <a:r>
                        <a:rPr lang="en-US" sz="2000" dirty="0" smtClean="0"/>
                        <a:t>USU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ENGL 0010 - Placement 1</a:t>
                      </a:r>
                      <a:r>
                        <a:rPr lang="en-US" sz="1600" baseline="30000" dirty="0" smtClean="0"/>
                        <a:t>st</a:t>
                      </a:r>
                      <a:r>
                        <a:rPr lang="en-US" sz="1600" dirty="0" smtClean="0"/>
                        <a:t> day of ENGL 1010;</a:t>
                      </a:r>
                      <a:r>
                        <a:rPr lang="en-US" sz="1600" baseline="0" dirty="0" smtClean="0"/>
                        <a:t> USU Eastern ENGL 0990 14-16 ACT, RC </a:t>
                      </a:r>
                      <a:r>
                        <a:rPr lang="en-US" sz="1600" u="sng" baseline="0" dirty="0" smtClean="0"/>
                        <a:t>&gt;</a:t>
                      </a:r>
                      <a:r>
                        <a:rPr lang="en-US" sz="1600" u="none" baseline="0" dirty="0" smtClean="0"/>
                        <a:t> 60 or SS 0-69</a:t>
                      </a:r>
                      <a:endParaRPr lang="en-US" sz="1600" dirty="0"/>
                    </a:p>
                  </a:txBody>
                  <a:tcPr anchor="ctr"/>
                </a:tc>
                <a:tc>
                  <a:txBody>
                    <a:bodyPr/>
                    <a:lstStyle/>
                    <a:p>
                      <a:pPr algn="ctr"/>
                      <a:r>
                        <a:rPr lang="en-US" sz="1600" dirty="0" smtClean="0">
                          <a:solidFill>
                            <a:srgbClr val="FF0000"/>
                          </a:solidFill>
                        </a:rPr>
                        <a:t>N/A</a:t>
                      </a:r>
                      <a:endParaRPr lang="en-US" sz="1600" dirty="0">
                        <a:solidFill>
                          <a:srgbClr val="FF0000"/>
                        </a:solidFill>
                      </a:endParaRPr>
                    </a:p>
                  </a:txBody>
                  <a:tcPr anchor="ctr"/>
                </a:tc>
              </a:tr>
              <a:tr h="360518">
                <a:tc>
                  <a:txBody>
                    <a:bodyPr/>
                    <a:lstStyle/>
                    <a:p>
                      <a:r>
                        <a:rPr lang="en-US" sz="2000" dirty="0" smtClean="0"/>
                        <a:t>WSU</a:t>
                      </a:r>
                      <a:endParaRPr lang="en-US" sz="2000"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ENGL</a:t>
                      </a:r>
                      <a:r>
                        <a:rPr lang="en-US" sz="1600" baseline="0" dirty="0" smtClean="0"/>
                        <a:t> 0955 RC or SS 40-89; ACT 13-16 English and Reading;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ENGL 0900 RC or SS 0-39; ACT 0-12 English or Reading </a:t>
                      </a:r>
                      <a:endParaRPr lang="en-US" sz="1600"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nchor="ctr"/>
                </a:tc>
              </a:tr>
              <a:tr h="360518">
                <a:tc>
                  <a:txBody>
                    <a:bodyPr/>
                    <a:lstStyle/>
                    <a:p>
                      <a:r>
                        <a:rPr lang="en-US" sz="2000" dirty="0" smtClean="0"/>
                        <a:t>SUU</a:t>
                      </a:r>
                      <a:endParaRPr lang="en-US" sz="2000" dirty="0"/>
                    </a:p>
                  </a:txBody>
                  <a:tcPr anchor="ctr"/>
                </a:tc>
                <a:tc>
                  <a:txBody>
                    <a:bodyPr/>
                    <a:lstStyle/>
                    <a:p>
                      <a:pPr algn="ctr"/>
                      <a:r>
                        <a:rPr lang="en-US" sz="1600" dirty="0" smtClean="0"/>
                        <a:t>ENGL 1000 ACT &lt; 17; taken concurrently</a:t>
                      </a:r>
                      <a:r>
                        <a:rPr lang="en-US" sz="1600" baseline="0" dirty="0" smtClean="0"/>
                        <a:t> with ENGL 1010</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N/A</a:t>
                      </a:r>
                    </a:p>
                  </a:txBody>
                  <a:tcPr anchor="ctr"/>
                </a:tc>
              </a:tr>
              <a:tr h="504726">
                <a:tc>
                  <a:txBody>
                    <a:bodyPr/>
                    <a:lstStyle/>
                    <a:p>
                      <a:r>
                        <a:rPr lang="en-US" sz="2000" dirty="0" smtClean="0"/>
                        <a:t>SNOW</a:t>
                      </a:r>
                      <a:endParaRPr lang="en-US" sz="2000" dirty="0"/>
                    </a:p>
                  </a:txBody>
                  <a:tcPr anchor="ctr"/>
                </a:tc>
                <a:tc>
                  <a:txBody>
                    <a:bodyPr/>
                    <a:lstStyle/>
                    <a:p>
                      <a:pPr algn="ctr"/>
                      <a:r>
                        <a:rPr lang="en-US" sz="1600" u="none" dirty="0" smtClean="0"/>
                        <a:t>ENGL 0980 ACT &lt;</a:t>
                      </a:r>
                      <a:r>
                        <a:rPr lang="en-US" sz="1600" u="none" baseline="0" dirty="0" smtClean="0"/>
                        <a:t> 17</a:t>
                      </a:r>
                      <a:endParaRPr lang="en-US" sz="1600" u="none" dirty="0" smtClean="0"/>
                    </a:p>
                  </a:txBody>
                  <a:tcPr anchor="ctr"/>
                </a:tc>
                <a:tc>
                  <a:txBody>
                    <a:bodyPr/>
                    <a:lstStyle/>
                    <a:p>
                      <a:pPr algn="ctr"/>
                      <a:r>
                        <a:rPr lang="en-US" sz="1600" dirty="0" smtClean="0">
                          <a:solidFill>
                            <a:srgbClr val="FF0000"/>
                          </a:solidFill>
                        </a:rPr>
                        <a:t>N/A</a:t>
                      </a:r>
                    </a:p>
                  </a:txBody>
                  <a:tcPr anchor="ctr"/>
                </a:tc>
              </a:tr>
              <a:tr h="360518">
                <a:tc>
                  <a:txBody>
                    <a:bodyPr/>
                    <a:lstStyle/>
                    <a:p>
                      <a:r>
                        <a:rPr lang="en-US" sz="2000" dirty="0" smtClean="0"/>
                        <a:t>DSU</a:t>
                      </a:r>
                      <a:endParaRPr lang="en-US" sz="2000" dirty="0"/>
                    </a:p>
                  </a:txBody>
                  <a:tcPr anchor="ctr"/>
                </a:tc>
                <a:tc>
                  <a:txBody>
                    <a:bodyPr/>
                    <a:lstStyle/>
                    <a:p>
                      <a:pPr algn="ctr"/>
                      <a:r>
                        <a:rPr lang="en-US" sz="1600" dirty="0" smtClean="0"/>
                        <a:t>ENGL 1005 (</a:t>
                      </a:r>
                      <a:r>
                        <a:rPr lang="en-US" sz="1600" dirty="0" smtClean="0">
                          <a:solidFill>
                            <a:srgbClr val="FF0000"/>
                          </a:solidFill>
                        </a:rPr>
                        <a:t>Students in ENGL 1010D</a:t>
                      </a:r>
                      <a:r>
                        <a:rPr lang="en-US" sz="1600" baseline="0" dirty="0" smtClean="0">
                          <a:solidFill>
                            <a:srgbClr val="FF0000"/>
                          </a:solidFill>
                        </a:rPr>
                        <a:t> take concurrently</a:t>
                      </a:r>
                      <a:r>
                        <a:rPr lang="en-US" sz="1600" baseline="0" dirty="0" smtClean="0"/>
                        <a:t>) – ACT &lt; 16; </a:t>
                      </a:r>
                    </a:p>
                    <a:p>
                      <a:pPr algn="ctr"/>
                      <a:r>
                        <a:rPr lang="en-US" sz="1600" baseline="0" dirty="0" smtClean="0"/>
                        <a:t>ENGL 0990 SS 70-86; ACT 16-18 </a:t>
                      </a:r>
                      <a:endParaRPr lang="en-US" sz="1600" dirty="0"/>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ENGL 1470 ACT </a:t>
                      </a:r>
                      <a:r>
                        <a:rPr lang="en-US" sz="1600" u="sng" dirty="0" smtClean="0"/>
                        <a:t>&gt;</a:t>
                      </a:r>
                      <a:r>
                        <a:rPr lang="en-US" sz="1600" u="none" dirty="0" smtClean="0"/>
                        <a:t> 12;</a:t>
                      </a:r>
                      <a:r>
                        <a:rPr lang="en-US" sz="1600" u="none" baseline="0" dirty="0" smtClean="0"/>
                        <a:t>  RC 42-65; ENGL 0470 (C)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baseline="0" dirty="0" smtClean="0"/>
                        <a:t>ENGL 0470 ACT 0-11; RC 1-41</a:t>
                      </a:r>
                      <a:endParaRPr lang="en-US" sz="1600" dirty="0"/>
                    </a:p>
                  </a:txBody>
                  <a:tcPr anchor="ctr"/>
                </a:tc>
              </a:tr>
              <a:tr h="504726">
                <a:tc>
                  <a:txBody>
                    <a:bodyPr/>
                    <a:lstStyle/>
                    <a:p>
                      <a:r>
                        <a:rPr lang="en-US" sz="2000" dirty="0" smtClean="0"/>
                        <a:t>UVU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ENGL 0990 COMPASS</a:t>
                      </a:r>
                      <a:r>
                        <a:rPr lang="en-US" sz="1600" baseline="0" dirty="0" smtClean="0"/>
                        <a:t> Writing and DRP </a:t>
                      </a:r>
                      <a:r>
                        <a:rPr lang="en-US" sz="1600" u="sng" baseline="0" dirty="0" smtClean="0"/>
                        <a:t>&gt;</a:t>
                      </a:r>
                      <a:r>
                        <a:rPr lang="en-US" sz="1600" u="none" baseline="0" dirty="0" smtClean="0"/>
                        <a:t> 77; ENGL 0890 (C-)</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CTRS 1170 – DRP 70-76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CTRS 0900 –</a:t>
                      </a:r>
                      <a:r>
                        <a:rPr lang="en-US" sz="1600" baseline="0" dirty="0" smtClean="0"/>
                        <a:t> DRP 58-69; CRTS 0800 (C-)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CTRS 0800 – DRP 50-57</a:t>
                      </a:r>
                      <a:endParaRPr lang="en-US" sz="1600" dirty="0" smtClean="0"/>
                    </a:p>
                  </a:txBody>
                  <a:tcPr anchor="ctr"/>
                </a:tc>
              </a:tr>
              <a:tr h="504726">
                <a:tc>
                  <a:txBody>
                    <a:bodyPr/>
                    <a:lstStyle/>
                    <a:p>
                      <a:r>
                        <a:rPr lang="en-US" sz="2000" dirty="0" smtClean="0"/>
                        <a:t>SLCC</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WRTG 0990 with ENGL 0995</a:t>
                      </a:r>
                      <a:r>
                        <a:rPr lang="en-US" sz="1600" baseline="0" dirty="0" smtClean="0"/>
                        <a:t> Lab RC 59-80; ACT 16-19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WRTG 0900 RC 40-59; ACT 14-15</a:t>
                      </a:r>
                      <a:endParaRPr lang="en-US" sz="1600" dirty="0"/>
                    </a:p>
                  </a:txBody>
                  <a:tcPr anchor="ctr"/>
                </a:tc>
                <a:tc>
                  <a:txBody>
                    <a:bodyPr/>
                    <a:lstStyle/>
                    <a:p>
                      <a:pPr algn="ctr"/>
                      <a:r>
                        <a:rPr lang="en-US" sz="1600" dirty="0" smtClean="0"/>
                        <a:t>LE 1260 RC 71-80</a:t>
                      </a:r>
                    </a:p>
                    <a:p>
                      <a:pPr algn="ctr"/>
                      <a:r>
                        <a:rPr lang="en-US" sz="1600" dirty="0" smtClean="0"/>
                        <a:t>RDG 0990 RC 55-70</a:t>
                      </a:r>
                    </a:p>
                    <a:p>
                      <a:pPr algn="ctr"/>
                      <a:r>
                        <a:rPr lang="en-US" sz="1600" dirty="0" smtClean="0"/>
                        <a:t>RDG 0900 RC 30-57</a:t>
                      </a:r>
                    </a:p>
                  </a:txBody>
                  <a:tcPr anchor="ctr"/>
                </a:tc>
              </a:tr>
            </a:tbl>
          </a:graphicData>
        </a:graphic>
      </p:graphicFrame>
      <p:sp>
        <p:nvSpPr>
          <p:cNvPr id="4" name="Content Placeholder 2"/>
          <p:cNvSpPr txBox="1">
            <a:spLocks/>
          </p:cNvSpPr>
          <p:nvPr/>
        </p:nvSpPr>
        <p:spPr>
          <a:xfrm>
            <a:off x="390408" y="6602349"/>
            <a:ext cx="11096745" cy="255651"/>
          </a:xfrm>
          <a:prstGeom prst="rect">
            <a:avLst/>
          </a:prstGeom>
        </p:spPr>
        <p:txBody>
          <a:bodyPr vert="horz" lIns="91440" tIns="45720" rIns="91440" bIns="45720" rtlCol="0">
            <a:normAutofit fontScale="70000" lnSpcReduction="2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a:lstStyle>
          <a:p>
            <a:pPr marL="45720" indent="0">
              <a:buNone/>
            </a:pPr>
            <a:r>
              <a:rPr lang="en-US" dirty="0" smtClean="0"/>
              <a:t>Placement policy data from Summer 2014</a:t>
            </a:r>
          </a:p>
        </p:txBody>
      </p:sp>
    </p:spTree>
    <p:extLst>
      <p:ext uri="{BB962C8B-B14F-4D97-AF65-F5344CB8AC3E}">
        <p14:creationId xmlns:p14="http://schemas.microsoft.com/office/powerpoint/2010/main" val="372324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830" y="-245236"/>
            <a:ext cx="9509760" cy="1233424"/>
          </a:xfrm>
        </p:spPr>
        <p:txBody>
          <a:bodyPr>
            <a:normAutofit/>
          </a:bodyPr>
          <a:lstStyle/>
          <a:p>
            <a:r>
              <a:rPr lang="en-US" sz="3600" b="1" dirty="0"/>
              <a:t>USHE </a:t>
            </a:r>
            <a:r>
              <a:rPr lang="en-US" sz="3600" b="1" dirty="0" smtClean="0"/>
              <a:t>Remedial Rates </a:t>
            </a:r>
            <a:r>
              <a:rPr lang="en-US" sz="3600" b="1" dirty="0"/>
              <a:t>over the Past </a:t>
            </a:r>
            <a:r>
              <a:rPr lang="en-US" sz="3600" b="1" dirty="0" smtClean="0"/>
              <a:t>10 Years</a:t>
            </a:r>
            <a:endParaRPr lang="en-US" sz="3600" dirty="0"/>
          </a:p>
        </p:txBody>
      </p:sp>
      <p:graphicFrame>
        <p:nvGraphicFramePr>
          <p:cNvPr id="4" name="Chart 3"/>
          <p:cNvGraphicFramePr>
            <a:graphicFrameLocks/>
          </p:cNvGraphicFramePr>
          <p:nvPr>
            <p:extLst>
              <p:ext uri="{D42A27DB-BD31-4B8C-83A1-F6EECF244321}">
                <p14:modId xmlns:p14="http://schemas.microsoft.com/office/powerpoint/2010/main" val="1066792149"/>
              </p:ext>
            </p:extLst>
          </p:nvPr>
        </p:nvGraphicFramePr>
        <p:xfrm>
          <a:off x="671804" y="830423"/>
          <a:ext cx="9927772" cy="5467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802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
            <a:ext cx="9509760" cy="825190"/>
          </a:xfrm>
        </p:spPr>
        <p:txBody>
          <a:bodyPr>
            <a:normAutofit/>
          </a:bodyPr>
          <a:lstStyle/>
          <a:p>
            <a:r>
              <a:rPr lang="en-US" sz="3600" b="1" dirty="0" smtClean="0"/>
              <a:t>USHE Remedial Rates by Subject</a:t>
            </a:r>
            <a:endParaRPr lang="en-US"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70833473"/>
              </p:ext>
            </p:extLst>
          </p:nvPr>
        </p:nvGraphicFramePr>
        <p:xfrm>
          <a:off x="624468" y="724828"/>
          <a:ext cx="10404088" cy="55266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359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0"/>
            <a:ext cx="9509760" cy="821094"/>
          </a:xfrm>
        </p:spPr>
        <p:txBody>
          <a:bodyPr/>
          <a:lstStyle/>
          <a:p>
            <a:r>
              <a:rPr lang="en-US" b="1" dirty="0" smtClean="0"/>
              <a:t>Math 1010 - The </a:t>
            </a:r>
            <a:r>
              <a:rPr lang="en-US" b="1" dirty="0"/>
              <a:t>Difference One Course Can Make</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536129427"/>
              </p:ext>
            </p:extLst>
          </p:nvPr>
        </p:nvGraphicFramePr>
        <p:xfrm>
          <a:off x="838200" y="821094"/>
          <a:ext cx="9630747" cy="53558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661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546" y="0"/>
            <a:ext cx="9509760" cy="849086"/>
          </a:xfrm>
        </p:spPr>
        <p:txBody>
          <a:bodyPr>
            <a:normAutofit/>
          </a:bodyPr>
          <a:lstStyle/>
          <a:p>
            <a:r>
              <a:rPr lang="en-US" sz="3600" b="1" dirty="0" smtClean="0"/>
              <a:t>Remediation by </a:t>
            </a:r>
            <a:r>
              <a:rPr lang="en-US" sz="3600" b="1" dirty="0"/>
              <a:t>Gender</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781923712"/>
              </p:ext>
            </p:extLst>
          </p:nvPr>
        </p:nvGraphicFramePr>
        <p:xfrm>
          <a:off x="729205" y="849086"/>
          <a:ext cx="9823717" cy="5327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667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546" y="0"/>
            <a:ext cx="9509760" cy="793102"/>
          </a:xfrm>
        </p:spPr>
        <p:txBody>
          <a:bodyPr>
            <a:normAutofit/>
          </a:bodyPr>
          <a:lstStyle/>
          <a:p>
            <a:r>
              <a:rPr lang="en-US" sz="3600" b="1" dirty="0" smtClean="0"/>
              <a:t>Remediation by </a:t>
            </a:r>
            <a:r>
              <a:rPr lang="en-US" sz="3600" b="1" dirty="0"/>
              <a:t>Ethnicity</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635203671"/>
              </p:ext>
            </p:extLst>
          </p:nvPr>
        </p:nvGraphicFramePr>
        <p:xfrm>
          <a:off x="233265" y="1354238"/>
          <a:ext cx="11467323" cy="48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324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0"/>
            <a:ext cx="9509760" cy="877078"/>
          </a:xfrm>
        </p:spPr>
        <p:txBody>
          <a:bodyPr>
            <a:normAutofit/>
          </a:bodyPr>
          <a:lstStyle/>
          <a:p>
            <a:r>
              <a:rPr lang="en-US" sz="3600" b="1" dirty="0" smtClean="0"/>
              <a:t>Remediation by </a:t>
            </a:r>
            <a:r>
              <a:rPr lang="en-US" sz="3600" b="1" dirty="0"/>
              <a:t>Age</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633005038"/>
              </p:ext>
            </p:extLst>
          </p:nvPr>
        </p:nvGraphicFramePr>
        <p:xfrm>
          <a:off x="127322" y="877078"/>
          <a:ext cx="11875625" cy="5407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626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971" y="0"/>
            <a:ext cx="9509760" cy="858416"/>
          </a:xfrm>
        </p:spPr>
        <p:txBody>
          <a:bodyPr>
            <a:normAutofit/>
          </a:bodyPr>
          <a:lstStyle/>
          <a:p>
            <a:r>
              <a:rPr lang="en-US" sz="3600" b="1" dirty="0" smtClean="0"/>
              <a:t>Remediation by </a:t>
            </a:r>
            <a:r>
              <a:rPr lang="en-US" sz="3600" b="1" dirty="0"/>
              <a:t>ACT</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739102269"/>
              </p:ext>
            </p:extLst>
          </p:nvPr>
        </p:nvGraphicFramePr>
        <p:xfrm>
          <a:off x="219920" y="1103971"/>
          <a:ext cx="11655706" cy="4995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874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269" y="0"/>
            <a:ext cx="9509760" cy="877078"/>
          </a:xfrm>
        </p:spPr>
        <p:txBody>
          <a:bodyPr>
            <a:noAutofit/>
          </a:bodyPr>
          <a:lstStyle/>
          <a:p>
            <a:r>
              <a:rPr lang="en-US" sz="3600" b="1" dirty="0" smtClean="0"/>
              <a:t>Remediation by </a:t>
            </a:r>
            <a:r>
              <a:rPr lang="en-US" sz="3600" b="1" dirty="0"/>
              <a:t>Institution</a:t>
            </a:r>
            <a:endParaRPr lang="en-US" sz="3600"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445492775"/>
              </p:ext>
            </p:extLst>
          </p:nvPr>
        </p:nvGraphicFramePr>
        <p:xfrm>
          <a:off x="150471" y="877078"/>
          <a:ext cx="11502553" cy="5442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46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95425" y="495300"/>
            <a:ext cx="10096500" cy="4370427"/>
          </a:xfrm>
          <a:prstGeom prst="rect">
            <a:avLst/>
          </a:prstGeom>
          <a:noFill/>
        </p:spPr>
        <p:txBody>
          <a:bodyPr wrap="square" rtlCol="0">
            <a:spAutoFit/>
          </a:bodyPr>
          <a:lstStyle/>
          <a:p>
            <a:r>
              <a:rPr lang="en-US" sz="3600" dirty="0" smtClean="0"/>
              <a:t>Overview</a:t>
            </a:r>
          </a:p>
          <a:p>
            <a:endParaRPr lang="en-US" dirty="0"/>
          </a:p>
          <a:p>
            <a:pPr marL="285750" indent="-285750">
              <a:buFont typeface="Arial" panose="020B0604020202020204" pitchFamily="34" charset="0"/>
              <a:buChar char="•"/>
            </a:pPr>
            <a:r>
              <a:rPr lang="en-US" sz="3200" dirty="0" smtClean="0"/>
              <a:t>Institutional policies for placement in remedial courses throughout USHE</a:t>
            </a:r>
          </a:p>
          <a:p>
            <a:pPr marL="285750" indent="-285750">
              <a:buFont typeface="Arial" panose="020B0604020202020204" pitchFamily="34" charset="0"/>
              <a:buChar char="•"/>
            </a:pPr>
            <a:r>
              <a:rPr lang="en-US" sz="3200" dirty="0" smtClean="0"/>
              <a:t>Comparisons of remedial course takers and other students by demographics, course-taking patterns, ACT, and GPA.</a:t>
            </a:r>
          </a:p>
          <a:p>
            <a:pPr marL="285750" indent="-285750">
              <a:buFont typeface="Arial" panose="020B0604020202020204" pitchFamily="34" charset="0"/>
              <a:buChar char="•"/>
            </a:pPr>
            <a:r>
              <a:rPr lang="en-US" sz="3200" dirty="0" smtClean="0"/>
              <a:t>USHE Math Study – Longitudinal study of 2008 entering cohort looking at math remediation and graduation.</a:t>
            </a:r>
            <a:endParaRPr lang="en-US" sz="3200" dirty="0"/>
          </a:p>
        </p:txBody>
      </p:sp>
    </p:spTree>
    <p:extLst>
      <p:ext uri="{BB962C8B-B14F-4D97-AF65-F5344CB8AC3E}">
        <p14:creationId xmlns:p14="http://schemas.microsoft.com/office/powerpoint/2010/main" val="194630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41" y="0"/>
            <a:ext cx="11528385" cy="755780"/>
          </a:xfrm>
        </p:spPr>
        <p:txBody>
          <a:bodyPr>
            <a:normAutofit/>
          </a:bodyPr>
          <a:lstStyle/>
          <a:p>
            <a:r>
              <a:rPr lang="en-US" sz="3600" b="1" dirty="0" smtClean="0"/>
              <a:t>Outcomes: 1st-Year Academic Performance</a:t>
            </a:r>
            <a:endParaRPr lang="en-US"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7707085"/>
              </p:ext>
            </p:extLst>
          </p:nvPr>
        </p:nvGraphicFramePr>
        <p:xfrm>
          <a:off x="656492" y="1055077"/>
          <a:ext cx="10972800" cy="4974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792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Case of Math Remediation</a:t>
            </a:r>
            <a:endParaRPr lang="en-US" dirty="0"/>
          </a:p>
        </p:txBody>
      </p:sp>
      <p:sp>
        <p:nvSpPr>
          <p:cNvPr id="3" name="Text Placeholder 2"/>
          <p:cNvSpPr>
            <a:spLocks noGrp="1"/>
          </p:cNvSpPr>
          <p:nvPr>
            <p:ph type="body" idx="1"/>
          </p:nvPr>
        </p:nvSpPr>
        <p:spPr/>
        <p:txBody>
          <a:bodyPr>
            <a:normAutofit/>
          </a:bodyPr>
          <a:lstStyle/>
          <a:p>
            <a:r>
              <a:rPr lang="en-US" sz="3600" cap="none" dirty="0" smtClean="0"/>
              <a:t>What happens to a cohort over time?</a:t>
            </a:r>
            <a:endParaRPr lang="en-US" sz="3600" cap="none" dirty="0"/>
          </a:p>
        </p:txBody>
      </p:sp>
    </p:spTree>
    <p:extLst>
      <p:ext uri="{BB962C8B-B14F-4D97-AF65-F5344CB8AC3E}">
        <p14:creationId xmlns:p14="http://schemas.microsoft.com/office/powerpoint/2010/main" val="93778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600" b="1" dirty="0"/>
              <a:t>Initial Research Questions</a:t>
            </a:r>
          </a:p>
        </p:txBody>
      </p:sp>
      <p:sp>
        <p:nvSpPr>
          <p:cNvPr id="14" name="Content Placeholder 13"/>
          <p:cNvSpPr>
            <a:spLocks noGrp="1"/>
          </p:cNvSpPr>
          <p:nvPr>
            <p:ph idx="1"/>
          </p:nvPr>
        </p:nvSpPr>
        <p:spPr/>
        <p:txBody>
          <a:bodyPr>
            <a:normAutofit/>
          </a:bodyPr>
          <a:lstStyle/>
          <a:p>
            <a:pPr marL="457200" indent="-457200" algn="just">
              <a:lnSpc>
                <a:spcPct val="150000"/>
              </a:lnSpc>
              <a:buFont typeface="+mj-lt"/>
              <a:buAutoNum type="arabicPeriod"/>
            </a:pPr>
            <a:r>
              <a:rPr lang="en-US" sz="3600" dirty="0"/>
              <a:t>Proportion of students who completed math requirement in their first year</a:t>
            </a:r>
          </a:p>
          <a:p>
            <a:pPr marL="457200" indent="-457200" algn="just">
              <a:lnSpc>
                <a:spcPct val="150000"/>
              </a:lnSpc>
              <a:buFont typeface="+mj-lt"/>
              <a:buAutoNum type="arabicPeriod"/>
            </a:pPr>
            <a:r>
              <a:rPr lang="en-US" sz="3600" dirty="0"/>
              <a:t>Number of remedial math classes prior to completing the math requirement</a:t>
            </a:r>
          </a:p>
        </p:txBody>
      </p:sp>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91335" y="1011894"/>
            <a:ext cx="1962204" cy="369332"/>
          </a:xfrm>
          <a:prstGeom prst="rect">
            <a:avLst/>
          </a:prstGeom>
          <a:noFill/>
        </p:spPr>
        <p:txBody>
          <a:bodyPr wrap="none" rtlCol="0">
            <a:spAutoFit/>
          </a:bodyPr>
          <a:lstStyle/>
          <a:p>
            <a:pPr algn="ctr"/>
            <a:r>
              <a:rPr lang="en-US" b="1" dirty="0" smtClean="0">
                <a:latin typeface="+mj-lt"/>
              </a:rPr>
              <a:t>Utah Data Alliance</a:t>
            </a:r>
            <a:endParaRPr lang="en-US" b="1" dirty="0">
              <a:latin typeface="+mj-lt"/>
            </a:endParaRPr>
          </a:p>
        </p:txBody>
      </p:sp>
      <p:sp>
        <p:nvSpPr>
          <p:cNvPr id="8" name="Oval 5"/>
          <p:cNvSpPr>
            <a:spLocks noChangeArrowheads="1"/>
          </p:cNvSpPr>
          <p:nvPr/>
        </p:nvSpPr>
        <p:spPr bwMode="auto">
          <a:xfrm>
            <a:off x="1292880" y="2430769"/>
            <a:ext cx="1521933" cy="1521933"/>
          </a:xfrm>
          <a:prstGeom prst="ellipse">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9" name="TextBox 8"/>
          <p:cNvSpPr txBox="1"/>
          <p:nvPr/>
        </p:nvSpPr>
        <p:spPr>
          <a:xfrm>
            <a:off x="4549047" y="191374"/>
            <a:ext cx="3093924" cy="830997"/>
          </a:xfrm>
          <a:prstGeom prst="rect">
            <a:avLst/>
          </a:prstGeom>
          <a:noFill/>
        </p:spPr>
        <p:txBody>
          <a:bodyPr wrap="none" rtlCol="0">
            <a:spAutoFit/>
          </a:bodyPr>
          <a:lstStyle/>
          <a:p>
            <a:pPr algn="ctr"/>
            <a:r>
              <a:rPr lang="id-ID" sz="4800" dirty="0">
                <a:latin typeface="+mj-lt"/>
              </a:rPr>
              <a:t>Utah’s SLDS</a:t>
            </a:r>
            <a:endParaRPr lang="en-US" sz="4800" dirty="0">
              <a:latin typeface="+mj-lt"/>
            </a:endParaRPr>
          </a:p>
        </p:txBody>
      </p:sp>
      <p:sp>
        <p:nvSpPr>
          <p:cNvPr id="10" name="Oval 5"/>
          <p:cNvSpPr>
            <a:spLocks noChangeArrowheads="1"/>
          </p:cNvSpPr>
          <p:nvPr/>
        </p:nvSpPr>
        <p:spPr bwMode="auto">
          <a:xfrm>
            <a:off x="3973859" y="2430769"/>
            <a:ext cx="1521933" cy="1521933"/>
          </a:xfrm>
          <a:prstGeom prst="ellipse">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11" name="Group 10"/>
          <p:cNvGrpSpPr/>
          <p:nvPr/>
        </p:nvGrpSpPr>
        <p:grpSpPr>
          <a:xfrm>
            <a:off x="1119258" y="2257147"/>
            <a:ext cx="1868076" cy="1868076"/>
            <a:chOff x="1119258" y="2257147"/>
            <a:chExt cx="1868076" cy="1868076"/>
          </a:xfrm>
        </p:grpSpPr>
        <p:sp>
          <p:nvSpPr>
            <p:cNvPr id="12"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3"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4"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5"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6"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7"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8"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9"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0"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1">
                <a:lumMod val="75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1">
                <a:lumMod val="75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4" name="Group 23"/>
          <p:cNvGrpSpPr/>
          <p:nvPr/>
        </p:nvGrpSpPr>
        <p:grpSpPr>
          <a:xfrm>
            <a:off x="3800237" y="2257147"/>
            <a:ext cx="1868076" cy="1868076"/>
            <a:chOff x="3800237" y="2257147"/>
            <a:chExt cx="1868076" cy="1868076"/>
          </a:xfrm>
        </p:grpSpPr>
        <p:sp>
          <p:nvSpPr>
            <p:cNvPr id="25" name="Freeform 6"/>
            <p:cNvSpPr>
              <a:spLocks/>
            </p:cNvSpPr>
            <p:nvPr/>
          </p:nvSpPr>
          <p:spPr bwMode="auto">
            <a:xfrm>
              <a:off x="5176020"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6" name="Freeform 7"/>
            <p:cNvSpPr>
              <a:spLocks/>
            </p:cNvSpPr>
            <p:nvPr/>
          </p:nvSpPr>
          <p:spPr bwMode="auto">
            <a:xfrm>
              <a:off x="4756252"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7" name="Freeform 8"/>
            <p:cNvSpPr>
              <a:spLocks/>
            </p:cNvSpPr>
            <p:nvPr/>
          </p:nvSpPr>
          <p:spPr bwMode="auto">
            <a:xfrm>
              <a:off x="5477110"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8" name="Freeform 9"/>
            <p:cNvSpPr>
              <a:spLocks/>
            </p:cNvSpPr>
            <p:nvPr/>
          </p:nvSpPr>
          <p:spPr bwMode="auto">
            <a:xfrm>
              <a:off x="5477110"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9" name="Freeform 10"/>
            <p:cNvSpPr>
              <a:spLocks/>
            </p:cNvSpPr>
            <p:nvPr/>
          </p:nvSpPr>
          <p:spPr bwMode="auto">
            <a:xfrm>
              <a:off x="5176020"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0" name="Freeform 11"/>
            <p:cNvSpPr>
              <a:spLocks/>
            </p:cNvSpPr>
            <p:nvPr/>
          </p:nvSpPr>
          <p:spPr bwMode="auto">
            <a:xfrm>
              <a:off x="4756252"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1" name="Freeform 12"/>
            <p:cNvSpPr>
              <a:spLocks/>
            </p:cNvSpPr>
            <p:nvPr/>
          </p:nvSpPr>
          <p:spPr bwMode="auto">
            <a:xfrm>
              <a:off x="4287036"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2" name="Freeform 13"/>
            <p:cNvSpPr>
              <a:spLocks/>
            </p:cNvSpPr>
            <p:nvPr/>
          </p:nvSpPr>
          <p:spPr bwMode="auto">
            <a:xfrm>
              <a:off x="3937595"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14"/>
            <p:cNvSpPr>
              <a:spLocks/>
            </p:cNvSpPr>
            <p:nvPr/>
          </p:nvSpPr>
          <p:spPr bwMode="auto">
            <a:xfrm>
              <a:off x="3800237"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15"/>
            <p:cNvSpPr>
              <a:spLocks/>
            </p:cNvSpPr>
            <p:nvPr/>
          </p:nvSpPr>
          <p:spPr bwMode="auto">
            <a:xfrm>
              <a:off x="3800237"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16"/>
            <p:cNvSpPr>
              <a:spLocks/>
            </p:cNvSpPr>
            <p:nvPr/>
          </p:nvSpPr>
          <p:spPr bwMode="auto">
            <a:xfrm>
              <a:off x="3937595"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17"/>
            <p:cNvSpPr>
              <a:spLocks/>
            </p:cNvSpPr>
            <p:nvPr/>
          </p:nvSpPr>
          <p:spPr bwMode="auto">
            <a:xfrm>
              <a:off x="4287036"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7" name="Oval 5"/>
          <p:cNvSpPr>
            <a:spLocks noChangeArrowheads="1"/>
          </p:cNvSpPr>
          <p:nvPr/>
        </p:nvSpPr>
        <p:spPr bwMode="auto">
          <a:xfrm>
            <a:off x="6720035" y="2430769"/>
            <a:ext cx="1521933" cy="1521933"/>
          </a:xfrm>
          <a:prstGeom prst="ellipse">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38" name="Group 37"/>
          <p:cNvGrpSpPr/>
          <p:nvPr/>
        </p:nvGrpSpPr>
        <p:grpSpPr>
          <a:xfrm>
            <a:off x="6546413" y="2257147"/>
            <a:ext cx="1868076" cy="1868076"/>
            <a:chOff x="6546413" y="2257147"/>
            <a:chExt cx="1868076" cy="1868076"/>
          </a:xfrm>
        </p:grpSpPr>
        <p:sp>
          <p:nvSpPr>
            <p:cNvPr id="39" name="Freeform 6"/>
            <p:cNvSpPr>
              <a:spLocks/>
            </p:cNvSpPr>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0" name="Freeform 7"/>
            <p:cNvSpPr>
              <a:spLocks/>
            </p:cNvSpPr>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1" name="Freeform 8"/>
            <p:cNvSpPr>
              <a:spLocks/>
            </p:cNvSpPr>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2" name="Freeform 9"/>
            <p:cNvSpPr>
              <a:spLocks/>
            </p:cNvSpPr>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3" name="Freeform 10"/>
            <p:cNvSpPr>
              <a:spLocks/>
            </p:cNvSpPr>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2">
                <a:alpha val="2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4" name="Freeform 11"/>
            <p:cNvSpPr>
              <a:spLocks/>
            </p:cNvSpPr>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2">
                <a:alpha val="2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5" name="Freeform 12"/>
            <p:cNvSpPr>
              <a:spLocks/>
            </p:cNvSpPr>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13"/>
            <p:cNvSpPr>
              <a:spLocks/>
            </p:cNvSpPr>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14"/>
            <p:cNvSpPr>
              <a:spLocks/>
            </p:cNvSpPr>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15"/>
            <p:cNvSpPr>
              <a:spLocks/>
            </p:cNvSpPr>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16"/>
            <p:cNvSpPr>
              <a:spLocks/>
            </p:cNvSpPr>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17"/>
            <p:cNvSpPr>
              <a:spLocks/>
            </p:cNvSpPr>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51" name="Oval 5"/>
          <p:cNvSpPr>
            <a:spLocks noChangeArrowheads="1"/>
          </p:cNvSpPr>
          <p:nvPr/>
        </p:nvSpPr>
        <p:spPr bwMode="auto">
          <a:xfrm>
            <a:off x="9410818" y="2430769"/>
            <a:ext cx="1521933" cy="1521933"/>
          </a:xfrm>
          <a:prstGeom prst="ellipse">
            <a:avLst/>
          </a:pr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52" name="Group 51"/>
          <p:cNvGrpSpPr/>
          <p:nvPr/>
        </p:nvGrpSpPr>
        <p:grpSpPr>
          <a:xfrm>
            <a:off x="9237196" y="2257147"/>
            <a:ext cx="1868076" cy="1868076"/>
            <a:chOff x="9237196" y="2257147"/>
            <a:chExt cx="1868076" cy="1868076"/>
          </a:xfrm>
        </p:grpSpPr>
        <p:sp>
          <p:nvSpPr>
            <p:cNvPr id="53" name="Freeform 6"/>
            <p:cNvSpPr>
              <a:spLocks/>
            </p:cNvSpPr>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4" name="Freeform 7"/>
            <p:cNvSpPr>
              <a:spLocks/>
            </p:cNvSpPr>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5" name="Freeform 8"/>
            <p:cNvSpPr>
              <a:spLocks/>
            </p:cNvSpPr>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6" name="Freeform 9"/>
            <p:cNvSpPr>
              <a:spLocks/>
            </p:cNvSpPr>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7" name="Freeform 10"/>
            <p:cNvSpPr>
              <a:spLocks/>
            </p:cNvSpPr>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8" name="Freeform 11"/>
            <p:cNvSpPr>
              <a:spLocks/>
            </p:cNvSpPr>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9" name="Freeform 12"/>
            <p:cNvSpPr>
              <a:spLocks/>
            </p:cNvSpPr>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0" name="Freeform 13"/>
            <p:cNvSpPr>
              <a:spLocks/>
            </p:cNvSpPr>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1" name="Freeform 14"/>
            <p:cNvSpPr>
              <a:spLocks/>
            </p:cNvSpPr>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2" name="Freeform 15"/>
            <p:cNvSpPr>
              <a:spLocks/>
            </p:cNvSpPr>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16"/>
            <p:cNvSpPr>
              <a:spLocks/>
            </p:cNvSpPr>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17"/>
            <p:cNvSpPr>
              <a:spLocks/>
            </p:cNvSpPr>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5" name="TextBox 64"/>
          <p:cNvSpPr txBox="1"/>
          <p:nvPr/>
        </p:nvSpPr>
        <p:spPr>
          <a:xfrm>
            <a:off x="555962" y="4674805"/>
            <a:ext cx="325663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K-12 education (Utah State Office of Education)</a:t>
            </a:r>
          </a:p>
          <a:p>
            <a:pPr marL="285750" indent="-285750">
              <a:buFont typeface="Arial" panose="020B0604020202020204" pitchFamily="34" charset="0"/>
              <a:buChar char="•"/>
            </a:pPr>
            <a:r>
              <a:rPr lang="en-US" sz="1600" dirty="0"/>
              <a:t>Higher education (USHE)</a:t>
            </a:r>
          </a:p>
          <a:p>
            <a:pPr marL="285750" indent="-285750">
              <a:buFont typeface="Arial" panose="020B0604020202020204" pitchFamily="34" charset="0"/>
              <a:buChar char="•"/>
            </a:pPr>
            <a:r>
              <a:rPr lang="en-US" sz="1600" dirty="0"/>
              <a:t>Technical College  system (Utah College of Applied Technology)</a:t>
            </a:r>
          </a:p>
          <a:p>
            <a:pPr marL="285750" indent="-285750">
              <a:buFont typeface="Arial" panose="020B0604020202020204" pitchFamily="34" charset="0"/>
              <a:buChar char="•"/>
            </a:pPr>
            <a:r>
              <a:rPr lang="en-US" sz="1600" dirty="0"/>
              <a:t>Workforce (Department of Workforce Services)</a:t>
            </a:r>
          </a:p>
        </p:txBody>
      </p:sp>
      <p:sp>
        <p:nvSpPr>
          <p:cNvPr id="66" name="TextBox 65"/>
          <p:cNvSpPr txBox="1"/>
          <p:nvPr/>
        </p:nvSpPr>
        <p:spPr>
          <a:xfrm>
            <a:off x="851522" y="4390864"/>
            <a:ext cx="2476437" cy="369332"/>
          </a:xfrm>
          <a:prstGeom prst="rect">
            <a:avLst/>
          </a:prstGeom>
          <a:noFill/>
        </p:spPr>
        <p:txBody>
          <a:bodyPr wrap="square" rtlCol="0">
            <a:spAutoFit/>
          </a:bodyPr>
          <a:lstStyle/>
          <a:p>
            <a:pPr algn="ctr"/>
            <a:r>
              <a:rPr lang="en-US" b="1" dirty="0" smtClean="0">
                <a:latin typeface="+mj-lt"/>
              </a:rPr>
              <a:t>Four Data Providers</a:t>
            </a:r>
            <a:endParaRPr lang="en-US" b="1" dirty="0">
              <a:latin typeface="+mj-lt"/>
            </a:endParaRPr>
          </a:p>
        </p:txBody>
      </p:sp>
      <p:sp>
        <p:nvSpPr>
          <p:cNvPr id="67" name="TextBox 66"/>
          <p:cNvSpPr txBox="1"/>
          <p:nvPr/>
        </p:nvSpPr>
        <p:spPr>
          <a:xfrm>
            <a:off x="3800237" y="4672895"/>
            <a:ext cx="1868076" cy="584775"/>
          </a:xfrm>
          <a:prstGeom prst="rect">
            <a:avLst/>
          </a:prstGeom>
          <a:noFill/>
        </p:spPr>
        <p:txBody>
          <a:bodyPr wrap="square" rtlCol="0">
            <a:spAutoFit/>
          </a:bodyPr>
          <a:lstStyle/>
          <a:p>
            <a:pPr algn="ctr"/>
            <a:r>
              <a:rPr lang="en-US" sz="1600" dirty="0" smtClean="0"/>
              <a:t>Utah Education and </a:t>
            </a:r>
            <a:r>
              <a:rPr lang="en-US" sz="1600" dirty="0" err="1" smtClean="0"/>
              <a:t>Telehealth</a:t>
            </a:r>
            <a:r>
              <a:rPr lang="en-US" sz="1600" dirty="0" smtClean="0"/>
              <a:t> Network</a:t>
            </a:r>
            <a:endParaRPr lang="en-US" sz="1600" dirty="0"/>
          </a:p>
        </p:txBody>
      </p:sp>
      <p:sp>
        <p:nvSpPr>
          <p:cNvPr id="68" name="TextBox 67"/>
          <p:cNvSpPr txBox="1"/>
          <p:nvPr/>
        </p:nvSpPr>
        <p:spPr>
          <a:xfrm>
            <a:off x="3739311" y="4347819"/>
            <a:ext cx="2156521" cy="369332"/>
          </a:xfrm>
          <a:prstGeom prst="rect">
            <a:avLst/>
          </a:prstGeom>
          <a:noFill/>
        </p:spPr>
        <p:txBody>
          <a:bodyPr wrap="square" rtlCol="0">
            <a:spAutoFit/>
          </a:bodyPr>
          <a:lstStyle/>
          <a:p>
            <a:pPr algn="ctr"/>
            <a:r>
              <a:rPr lang="en-US" b="1" dirty="0" smtClean="0">
                <a:latin typeface="+mj-lt"/>
              </a:rPr>
              <a:t>Technical Partner</a:t>
            </a:r>
            <a:endParaRPr lang="en-US" b="1" dirty="0">
              <a:latin typeface="+mj-lt"/>
            </a:endParaRPr>
          </a:p>
        </p:txBody>
      </p:sp>
      <p:sp>
        <p:nvSpPr>
          <p:cNvPr id="69" name="TextBox 68"/>
          <p:cNvSpPr txBox="1"/>
          <p:nvPr/>
        </p:nvSpPr>
        <p:spPr>
          <a:xfrm>
            <a:off x="6546413" y="4672895"/>
            <a:ext cx="1868076" cy="584775"/>
          </a:xfrm>
          <a:prstGeom prst="rect">
            <a:avLst/>
          </a:prstGeom>
          <a:noFill/>
        </p:spPr>
        <p:txBody>
          <a:bodyPr wrap="square" rtlCol="0">
            <a:spAutoFit/>
          </a:bodyPr>
          <a:lstStyle/>
          <a:p>
            <a:pPr algn="ctr"/>
            <a:r>
              <a:rPr lang="en-US" sz="1600" dirty="0" smtClean="0"/>
              <a:t>Utah Education Policy Center</a:t>
            </a:r>
            <a:endParaRPr lang="en-US" sz="1600" dirty="0"/>
          </a:p>
        </p:txBody>
      </p:sp>
      <p:sp>
        <p:nvSpPr>
          <p:cNvPr id="70" name="TextBox 69"/>
          <p:cNvSpPr txBox="1"/>
          <p:nvPr/>
        </p:nvSpPr>
        <p:spPr>
          <a:xfrm>
            <a:off x="6485487" y="4347819"/>
            <a:ext cx="2153545" cy="369332"/>
          </a:xfrm>
          <a:prstGeom prst="rect">
            <a:avLst/>
          </a:prstGeom>
          <a:noFill/>
        </p:spPr>
        <p:txBody>
          <a:bodyPr wrap="square" rtlCol="0">
            <a:spAutoFit/>
          </a:bodyPr>
          <a:lstStyle/>
          <a:p>
            <a:pPr algn="ctr"/>
            <a:r>
              <a:rPr lang="en-US" b="1" dirty="0" smtClean="0">
                <a:latin typeface="+mj-lt"/>
              </a:rPr>
              <a:t>Research Partner</a:t>
            </a:r>
            <a:endParaRPr lang="en-US" b="1" dirty="0">
              <a:latin typeface="+mj-lt"/>
            </a:endParaRPr>
          </a:p>
        </p:txBody>
      </p:sp>
      <p:sp>
        <p:nvSpPr>
          <p:cNvPr id="71" name="TextBox 70"/>
          <p:cNvSpPr txBox="1"/>
          <p:nvPr/>
        </p:nvSpPr>
        <p:spPr>
          <a:xfrm>
            <a:off x="9237195" y="4672895"/>
            <a:ext cx="1868076" cy="584775"/>
          </a:xfrm>
          <a:prstGeom prst="rect">
            <a:avLst/>
          </a:prstGeom>
          <a:noFill/>
        </p:spPr>
        <p:txBody>
          <a:bodyPr wrap="square" rtlCol="0">
            <a:spAutoFit/>
          </a:bodyPr>
          <a:lstStyle/>
          <a:p>
            <a:pPr algn="ctr"/>
            <a:r>
              <a:rPr lang="en-US" sz="1600" dirty="0" smtClean="0"/>
              <a:t>National Student Clearinghouse</a:t>
            </a:r>
            <a:endParaRPr lang="en-US" sz="1600" dirty="0"/>
          </a:p>
        </p:txBody>
      </p:sp>
      <p:sp>
        <p:nvSpPr>
          <p:cNvPr id="72" name="TextBox 71"/>
          <p:cNvSpPr txBox="1"/>
          <p:nvPr/>
        </p:nvSpPr>
        <p:spPr>
          <a:xfrm>
            <a:off x="8892284" y="4334848"/>
            <a:ext cx="2751873" cy="369332"/>
          </a:xfrm>
          <a:prstGeom prst="rect">
            <a:avLst/>
          </a:prstGeom>
          <a:noFill/>
        </p:spPr>
        <p:txBody>
          <a:bodyPr wrap="square" rtlCol="0">
            <a:spAutoFit/>
          </a:bodyPr>
          <a:lstStyle/>
          <a:p>
            <a:pPr algn="ctr"/>
            <a:r>
              <a:rPr lang="en-US" b="1" dirty="0" smtClean="0">
                <a:latin typeface="+mj-lt"/>
              </a:rPr>
              <a:t>Additional Data Source</a:t>
            </a:r>
            <a:endParaRPr lang="en-US" b="1" dirty="0">
              <a:latin typeface="+mj-lt"/>
            </a:endParaRPr>
          </a:p>
        </p:txBody>
      </p:sp>
      <p:grpSp>
        <p:nvGrpSpPr>
          <p:cNvPr id="73" name="Group 72"/>
          <p:cNvGrpSpPr/>
          <p:nvPr/>
        </p:nvGrpSpPr>
        <p:grpSpPr>
          <a:xfrm>
            <a:off x="7287064" y="2912257"/>
            <a:ext cx="386773" cy="514635"/>
            <a:chOff x="7913688" y="-280988"/>
            <a:chExt cx="1733550" cy="2306638"/>
          </a:xfrm>
          <a:solidFill>
            <a:schemeClr val="bg1"/>
          </a:solidFill>
        </p:grpSpPr>
        <p:sp>
          <p:nvSpPr>
            <p:cNvPr id="74" name="Freeform 29"/>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30"/>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32"/>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33"/>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35"/>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36"/>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82" name="Group 81"/>
          <p:cNvGrpSpPr/>
          <p:nvPr/>
        </p:nvGrpSpPr>
        <p:grpSpPr>
          <a:xfrm>
            <a:off x="4495354" y="2935188"/>
            <a:ext cx="535740" cy="509772"/>
            <a:chOff x="1588" y="4763"/>
            <a:chExt cx="6746875" cy="6419850"/>
          </a:xfrm>
          <a:solidFill>
            <a:schemeClr val="bg1"/>
          </a:solidFill>
        </p:grpSpPr>
        <p:sp>
          <p:nvSpPr>
            <p:cNvPr id="83"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8"/>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Freeform 9"/>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Freeform 10"/>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11"/>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0" name="Freeform 10"/>
          <p:cNvSpPr>
            <a:spLocks/>
          </p:cNvSpPr>
          <p:nvPr/>
        </p:nvSpPr>
        <p:spPr bwMode="auto">
          <a:xfrm>
            <a:off x="1774744" y="3001780"/>
            <a:ext cx="192075" cy="174068"/>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Rectangle 11"/>
          <p:cNvSpPr>
            <a:spLocks noChangeArrowheads="1"/>
          </p:cNvSpPr>
          <p:nvPr/>
        </p:nvSpPr>
        <p:spPr bwMode="auto">
          <a:xfrm>
            <a:off x="2022555" y="3001780"/>
            <a:ext cx="163779" cy="411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Rectangle 12"/>
          <p:cNvSpPr>
            <a:spLocks noChangeArrowheads="1"/>
          </p:cNvSpPr>
          <p:nvPr/>
        </p:nvSpPr>
        <p:spPr bwMode="auto">
          <a:xfrm>
            <a:off x="2022555" y="3084098"/>
            <a:ext cx="245239" cy="411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Rectangle 13"/>
          <p:cNvSpPr>
            <a:spLocks noChangeArrowheads="1"/>
          </p:cNvSpPr>
          <p:nvPr/>
        </p:nvSpPr>
        <p:spPr bwMode="auto">
          <a:xfrm>
            <a:off x="2022555" y="3165558"/>
            <a:ext cx="204080" cy="411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14"/>
          <p:cNvSpPr>
            <a:spLocks noEditPoints="1"/>
          </p:cNvSpPr>
          <p:nvPr/>
        </p:nvSpPr>
        <p:spPr bwMode="auto">
          <a:xfrm>
            <a:off x="1694998" y="2919462"/>
            <a:ext cx="655113" cy="451891"/>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10"/>
          <p:cNvSpPr>
            <a:spLocks/>
          </p:cNvSpPr>
          <p:nvPr/>
        </p:nvSpPr>
        <p:spPr bwMode="auto">
          <a:xfrm>
            <a:off x="9907175" y="3059277"/>
            <a:ext cx="192075" cy="174068"/>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Rectangle 11"/>
          <p:cNvSpPr>
            <a:spLocks noChangeArrowheads="1"/>
          </p:cNvSpPr>
          <p:nvPr/>
        </p:nvSpPr>
        <p:spPr bwMode="auto">
          <a:xfrm>
            <a:off x="10154986" y="3059277"/>
            <a:ext cx="163779" cy="411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Rectangle 12"/>
          <p:cNvSpPr>
            <a:spLocks noChangeArrowheads="1"/>
          </p:cNvSpPr>
          <p:nvPr/>
        </p:nvSpPr>
        <p:spPr bwMode="auto">
          <a:xfrm>
            <a:off x="10154986" y="3141595"/>
            <a:ext cx="245239" cy="411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Rectangle 13"/>
          <p:cNvSpPr>
            <a:spLocks noChangeArrowheads="1"/>
          </p:cNvSpPr>
          <p:nvPr/>
        </p:nvSpPr>
        <p:spPr bwMode="auto">
          <a:xfrm>
            <a:off x="10154986" y="3223055"/>
            <a:ext cx="204080" cy="411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14"/>
          <p:cNvSpPr>
            <a:spLocks noEditPoints="1"/>
          </p:cNvSpPr>
          <p:nvPr/>
        </p:nvSpPr>
        <p:spPr bwMode="auto">
          <a:xfrm>
            <a:off x="9827429" y="2976959"/>
            <a:ext cx="655113" cy="451891"/>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423312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10"/>
                                        <p:tgtEl>
                                          <p:spTgt spid="65"/>
                                        </p:tgtEl>
                                      </p:cBhvr>
                                    </p:animEffect>
                                  </p:childTnLst>
                                </p:cTn>
                              </p:par>
                              <p:par>
                                <p:cTn id="26" presetID="21" presetClass="entr" presetSubtype="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par>
                                <p:cTn id="40" presetID="53" presetClass="entr" presetSubtype="16" fill="hold" nodeType="withEffect">
                                  <p:stCondLst>
                                    <p:cond delay="0"/>
                                  </p:stCondLst>
                                  <p:childTnLst>
                                    <p:set>
                                      <p:cBhvr>
                                        <p:cTn id="41" dur="1" fill="hold">
                                          <p:stCondLst>
                                            <p:cond delay="0"/>
                                          </p:stCondLst>
                                        </p:cTn>
                                        <p:tgtEl>
                                          <p:spTgt spid="82"/>
                                        </p:tgtEl>
                                        <p:attrNameLst>
                                          <p:attrName>style.visibility</p:attrName>
                                        </p:attrNameLst>
                                      </p:cBhvr>
                                      <p:to>
                                        <p:strVal val="visible"/>
                                      </p:to>
                                    </p:set>
                                    <p:anim calcmode="lin" valueType="num">
                                      <p:cBhvr>
                                        <p:cTn id="42" dur="500" fill="hold"/>
                                        <p:tgtEl>
                                          <p:spTgt spid="82"/>
                                        </p:tgtEl>
                                        <p:attrNameLst>
                                          <p:attrName>ppt_w</p:attrName>
                                        </p:attrNameLst>
                                      </p:cBhvr>
                                      <p:tavLst>
                                        <p:tav tm="0">
                                          <p:val>
                                            <p:fltVal val="0"/>
                                          </p:val>
                                        </p:tav>
                                        <p:tav tm="100000">
                                          <p:val>
                                            <p:strVal val="#ppt_w"/>
                                          </p:val>
                                        </p:tav>
                                      </p:tavLst>
                                    </p:anim>
                                    <p:anim calcmode="lin" valueType="num">
                                      <p:cBhvr>
                                        <p:cTn id="43" dur="500" fill="hold"/>
                                        <p:tgtEl>
                                          <p:spTgt spid="82"/>
                                        </p:tgtEl>
                                        <p:attrNameLst>
                                          <p:attrName>ppt_h</p:attrName>
                                        </p:attrNameLst>
                                      </p:cBhvr>
                                      <p:tavLst>
                                        <p:tav tm="0">
                                          <p:val>
                                            <p:fltVal val="0"/>
                                          </p:val>
                                        </p:tav>
                                        <p:tav tm="100000">
                                          <p:val>
                                            <p:strVal val="#ppt_h"/>
                                          </p:val>
                                        </p:tav>
                                      </p:tavLst>
                                    </p:anim>
                                    <p:animEffect transition="in" filter="fade">
                                      <p:cBhvr>
                                        <p:cTn id="44" dur="500"/>
                                        <p:tgtEl>
                                          <p:spTgt spid="82"/>
                                        </p:tgtEl>
                                      </p:cBhvr>
                                    </p:animEffect>
                                  </p:childTnLst>
                                </p:cTn>
                              </p:par>
                              <p:par>
                                <p:cTn id="45" presetID="21" presetClass="entr" presetSubtype="1"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500"/>
                                        <p:tgtEl>
                                          <p:spTgt spid="69"/>
                                        </p:tgtEl>
                                      </p:cBhvr>
                                    </p:animEffect>
                                  </p:childTnLst>
                                </p:cTn>
                              </p:par>
                              <p:par>
                                <p:cTn id="56" presetID="21" presetClass="entr" presetSubtype="1"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heel(1)">
                                      <p:cBhvr>
                                        <p:cTn id="58" dur="2000"/>
                                        <p:tgtEl>
                                          <p:spTgt spid="3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500"/>
                                        <p:tgtEl>
                                          <p:spTgt spid="70"/>
                                        </p:tgtEl>
                                      </p:cBhvr>
                                    </p:animEffect>
                                  </p:childTnLst>
                                </p:cTn>
                              </p:par>
                              <p:par>
                                <p:cTn id="62" presetID="53" presetClass="entr" presetSubtype="16"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 calcmode="lin" valueType="num">
                                      <p:cBhvr>
                                        <p:cTn id="64" dur="500" fill="hold"/>
                                        <p:tgtEl>
                                          <p:spTgt spid="73"/>
                                        </p:tgtEl>
                                        <p:attrNameLst>
                                          <p:attrName>ppt_w</p:attrName>
                                        </p:attrNameLst>
                                      </p:cBhvr>
                                      <p:tavLst>
                                        <p:tav tm="0">
                                          <p:val>
                                            <p:fltVal val="0"/>
                                          </p:val>
                                        </p:tav>
                                        <p:tav tm="100000">
                                          <p:val>
                                            <p:strVal val="#ppt_w"/>
                                          </p:val>
                                        </p:tav>
                                      </p:tavLst>
                                    </p:anim>
                                    <p:anim calcmode="lin" valueType="num">
                                      <p:cBhvr>
                                        <p:cTn id="65" dur="500" fill="hold"/>
                                        <p:tgtEl>
                                          <p:spTgt spid="73"/>
                                        </p:tgtEl>
                                        <p:attrNameLst>
                                          <p:attrName>ppt_h</p:attrName>
                                        </p:attrNameLst>
                                      </p:cBhvr>
                                      <p:tavLst>
                                        <p:tav tm="0">
                                          <p:val>
                                            <p:fltVal val="0"/>
                                          </p:val>
                                        </p:tav>
                                        <p:tav tm="100000">
                                          <p:val>
                                            <p:strVal val="#ppt_h"/>
                                          </p:val>
                                        </p:tav>
                                      </p:tavLst>
                                    </p:anim>
                                    <p:animEffect transition="in" filter="fade">
                                      <p:cBhvr>
                                        <p:cTn id="66" dur="500"/>
                                        <p:tgtEl>
                                          <p:spTgt spid="7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par>
                                <p:cTn id="75" presetID="21" presetClass="entr" presetSubtype="1"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heel(1)">
                                      <p:cBhvr>
                                        <p:cTn id="77" dur="2000"/>
                                        <p:tgtEl>
                                          <p:spTgt spid="5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37" grpId="0" animBg="1"/>
      <p:bldP spid="51" grpId="0" animBg="1"/>
      <p:bldP spid="65" grpId="0"/>
      <p:bldP spid="66" grpId="0"/>
      <p:bldP spid="67" grpId="0"/>
      <p:bldP spid="68" grpId="0"/>
      <p:bldP spid="69" grpId="0"/>
      <p:bldP spid="70" grpId="0"/>
      <p:bldP spid="71" grpId="0"/>
      <p:bldP spid="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803" y="0"/>
            <a:ext cx="9509760" cy="1233424"/>
          </a:xfrm>
        </p:spPr>
        <p:txBody>
          <a:bodyPr>
            <a:normAutofit/>
          </a:bodyPr>
          <a:lstStyle/>
          <a:p>
            <a:pPr algn="ctr"/>
            <a:r>
              <a:rPr lang="en-US" sz="4000" b="1" dirty="0" smtClean="0"/>
              <a:t>Participant </a:t>
            </a:r>
            <a:r>
              <a:rPr lang="en-US" sz="4000" b="1" dirty="0" err="1" smtClean="0"/>
              <a:t>Descriptives</a:t>
            </a:r>
            <a:endParaRPr lang="en-US" sz="4000" b="1" dirty="0"/>
          </a:p>
        </p:txBody>
      </p:sp>
      <p:sp>
        <p:nvSpPr>
          <p:cNvPr id="3" name="Text Placeholder 2"/>
          <p:cNvSpPr>
            <a:spLocks noGrp="1"/>
          </p:cNvSpPr>
          <p:nvPr>
            <p:ph type="body" idx="1"/>
          </p:nvPr>
        </p:nvSpPr>
        <p:spPr>
          <a:xfrm>
            <a:off x="1341120" y="1354238"/>
            <a:ext cx="9509760" cy="1249814"/>
          </a:xfrm>
        </p:spPr>
        <p:txBody>
          <a:bodyPr/>
          <a:lstStyle/>
          <a:p>
            <a:pPr marL="342900" indent="-342900">
              <a:buClr>
                <a:schemeClr val="accent2"/>
              </a:buClr>
              <a:buSzPct val="150000"/>
              <a:buFont typeface="Arial" panose="020B0604020202020204" pitchFamily="34" charset="0"/>
              <a:buChar char="•"/>
            </a:pPr>
            <a:r>
              <a:rPr lang="en-US" sz="2400" cap="none" dirty="0"/>
              <a:t>First-time students within 12 months of high school graduation (FH)</a:t>
            </a:r>
          </a:p>
          <a:p>
            <a:pPr marL="342900" indent="-342900">
              <a:buClr>
                <a:schemeClr val="accent2"/>
              </a:buClr>
              <a:buSzPct val="150000"/>
              <a:buFont typeface="Arial" panose="020B0604020202020204" pitchFamily="34" charset="0"/>
              <a:buChar char="•"/>
            </a:pPr>
            <a:r>
              <a:rPr lang="en-US" sz="2400" cap="none" dirty="0"/>
              <a:t>Entered a USHE school in 2008-2012 academic years</a:t>
            </a:r>
          </a:p>
          <a:p>
            <a:endParaRPr lang="en-US" dirty="0"/>
          </a:p>
        </p:txBody>
      </p:sp>
      <p:pic>
        <p:nvPicPr>
          <p:cNvPr id="8" name="Content Placeholder 7"/>
          <p:cNvPicPr>
            <a:picLocks noGrp="1" noChangeAspect="1"/>
          </p:cNvPicPr>
          <p:nvPr>
            <p:ph sz="half" idx="2"/>
          </p:nvPr>
        </p:nvPicPr>
        <p:blipFill>
          <a:blip r:embed="rId2"/>
          <a:stretch>
            <a:fillRect/>
          </a:stretch>
        </p:blipFill>
        <p:spPr>
          <a:xfrm>
            <a:off x="1652758" y="2740025"/>
            <a:ext cx="3949359" cy="3289300"/>
          </a:xfrm>
          <a:prstGeom prst="rect">
            <a:avLst/>
          </a:prstGeom>
        </p:spPr>
      </p:pic>
      <p:graphicFrame>
        <p:nvGraphicFramePr>
          <p:cNvPr id="9" name="Content Placeholder 8"/>
          <p:cNvGraphicFramePr>
            <a:graphicFrameLocks noGrp="1"/>
          </p:cNvGraphicFramePr>
          <p:nvPr>
            <p:ph sz="quarter" idx="4"/>
            <p:extLst>
              <p:ext uri="{D42A27DB-BD31-4B8C-83A1-F6EECF244321}">
                <p14:modId xmlns:p14="http://schemas.microsoft.com/office/powerpoint/2010/main" val="1817081715"/>
              </p:ext>
            </p:extLst>
          </p:nvPr>
        </p:nvGraphicFramePr>
        <p:xfrm>
          <a:off x="6278563" y="2740025"/>
          <a:ext cx="4572000" cy="3337560"/>
        </p:xfrm>
        <a:graphic>
          <a:graphicData uri="http://schemas.openxmlformats.org/drawingml/2006/table">
            <a:tbl>
              <a:tblPr firstRow="1" bandRow="1">
                <a:tableStyleId>{B301B821-A1FF-4177-AEE7-76D212191A09}</a:tableStyleId>
              </a:tblPr>
              <a:tblGrid>
                <a:gridCol w="2819138"/>
                <a:gridCol w="1752862"/>
              </a:tblGrid>
              <a:tr h="370840">
                <a:tc>
                  <a:txBody>
                    <a:bodyPr/>
                    <a:lstStyle/>
                    <a:p>
                      <a:r>
                        <a:rPr lang="en-US" dirty="0" smtClean="0"/>
                        <a:t>Race</a:t>
                      </a:r>
                      <a:endParaRPr lang="en-US" dirty="0"/>
                    </a:p>
                  </a:txBody>
                  <a:tcPr/>
                </a:tc>
                <a:tc>
                  <a:txBody>
                    <a:bodyPr/>
                    <a:lstStyle/>
                    <a:p>
                      <a:r>
                        <a:rPr lang="en-US" dirty="0" smtClean="0"/>
                        <a:t>Count (%)</a:t>
                      </a:r>
                      <a:endParaRPr lang="en-US" dirty="0"/>
                    </a:p>
                  </a:txBody>
                  <a:tcPr/>
                </a:tc>
              </a:tr>
              <a:tr h="370840">
                <a:tc>
                  <a:txBody>
                    <a:bodyPr/>
                    <a:lstStyle/>
                    <a:p>
                      <a:r>
                        <a:rPr lang="en-US" dirty="0" smtClean="0"/>
                        <a:t>American Indian</a:t>
                      </a:r>
                      <a:endParaRPr lang="en-US" dirty="0"/>
                    </a:p>
                  </a:txBody>
                  <a:tcPr/>
                </a:tc>
                <a:tc>
                  <a:txBody>
                    <a:bodyPr/>
                    <a:lstStyle/>
                    <a:p>
                      <a:r>
                        <a:rPr lang="en-US" dirty="0" smtClean="0"/>
                        <a:t>877 (1.1%)</a:t>
                      </a:r>
                      <a:endParaRPr lang="en-US" dirty="0"/>
                    </a:p>
                  </a:txBody>
                  <a:tcPr/>
                </a:tc>
              </a:tr>
              <a:tr h="370840">
                <a:tc>
                  <a:txBody>
                    <a:bodyPr/>
                    <a:lstStyle/>
                    <a:p>
                      <a:r>
                        <a:rPr lang="en-US" dirty="0" smtClean="0"/>
                        <a:t>Asian</a:t>
                      </a:r>
                      <a:endParaRPr lang="en-US" dirty="0"/>
                    </a:p>
                  </a:txBody>
                  <a:tcPr/>
                </a:tc>
                <a:tc>
                  <a:txBody>
                    <a:bodyPr/>
                    <a:lstStyle/>
                    <a:p>
                      <a:r>
                        <a:rPr lang="en-US" dirty="0" smtClean="0"/>
                        <a:t>2,136 (2.6%)</a:t>
                      </a:r>
                      <a:endParaRPr lang="en-US" dirty="0"/>
                    </a:p>
                  </a:txBody>
                  <a:tcPr/>
                </a:tc>
              </a:tr>
              <a:tr h="370840">
                <a:tc>
                  <a:txBody>
                    <a:bodyPr/>
                    <a:lstStyle/>
                    <a:p>
                      <a:r>
                        <a:rPr lang="en-US" dirty="0" smtClean="0"/>
                        <a:t>Black, Non-Hispanic</a:t>
                      </a:r>
                      <a:endParaRPr lang="en-US" dirty="0"/>
                    </a:p>
                  </a:txBody>
                  <a:tcPr/>
                </a:tc>
                <a:tc>
                  <a:txBody>
                    <a:bodyPr/>
                    <a:lstStyle/>
                    <a:p>
                      <a:r>
                        <a:rPr lang="en-US" dirty="0" smtClean="0"/>
                        <a:t>1,151 (1.4%)</a:t>
                      </a:r>
                      <a:endParaRPr lang="en-US" dirty="0"/>
                    </a:p>
                  </a:txBody>
                  <a:tcPr/>
                </a:tc>
              </a:tr>
              <a:tr h="370840">
                <a:tc>
                  <a:txBody>
                    <a:bodyPr/>
                    <a:lstStyle/>
                    <a:p>
                      <a:r>
                        <a:rPr lang="en-US" dirty="0" smtClean="0"/>
                        <a:t>Hispanic or Latino</a:t>
                      </a:r>
                      <a:endParaRPr lang="en-US" dirty="0"/>
                    </a:p>
                  </a:txBody>
                  <a:tcPr/>
                </a:tc>
                <a:tc>
                  <a:txBody>
                    <a:bodyPr/>
                    <a:lstStyle/>
                    <a:p>
                      <a:r>
                        <a:rPr lang="en-US" dirty="0" smtClean="0"/>
                        <a:t>6,241 (7.7%)</a:t>
                      </a:r>
                      <a:endParaRPr lang="en-US" dirty="0"/>
                    </a:p>
                  </a:txBody>
                  <a:tcPr/>
                </a:tc>
              </a:tr>
              <a:tr h="370840">
                <a:tc>
                  <a:txBody>
                    <a:bodyPr/>
                    <a:lstStyle/>
                    <a:p>
                      <a:r>
                        <a:rPr lang="en-US" dirty="0" smtClean="0"/>
                        <a:t>White</a:t>
                      </a:r>
                      <a:endParaRPr lang="en-US" dirty="0"/>
                    </a:p>
                  </a:txBody>
                  <a:tcPr/>
                </a:tc>
                <a:tc>
                  <a:txBody>
                    <a:bodyPr/>
                    <a:lstStyle/>
                    <a:p>
                      <a:r>
                        <a:rPr lang="en-US" dirty="0" smtClean="0"/>
                        <a:t>66,988 (82.7%)</a:t>
                      </a:r>
                      <a:endParaRPr lang="en-US" dirty="0"/>
                    </a:p>
                  </a:txBody>
                  <a:tcPr/>
                </a:tc>
              </a:tr>
              <a:tr h="370840">
                <a:tc>
                  <a:txBody>
                    <a:bodyPr/>
                    <a:lstStyle/>
                    <a:p>
                      <a:r>
                        <a:rPr lang="en-US" dirty="0" smtClean="0"/>
                        <a:t>Two</a:t>
                      </a:r>
                      <a:r>
                        <a:rPr lang="en-US" baseline="0" dirty="0" smtClean="0"/>
                        <a:t> or More Races</a:t>
                      </a:r>
                      <a:endParaRPr lang="en-US" dirty="0"/>
                    </a:p>
                  </a:txBody>
                  <a:tcPr/>
                </a:tc>
                <a:tc>
                  <a:txBody>
                    <a:bodyPr/>
                    <a:lstStyle/>
                    <a:p>
                      <a:r>
                        <a:rPr lang="en-US" dirty="0" smtClean="0"/>
                        <a:t>360</a:t>
                      </a:r>
                      <a:r>
                        <a:rPr lang="en-US" baseline="0" dirty="0" smtClean="0"/>
                        <a:t> (.4%)</a:t>
                      </a:r>
                      <a:endParaRPr lang="en-US" dirty="0"/>
                    </a:p>
                  </a:txBody>
                  <a:tcPr/>
                </a:tc>
              </a:tr>
              <a:tr h="370840">
                <a:tc>
                  <a:txBody>
                    <a:bodyPr/>
                    <a:lstStyle/>
                    <a:p>
                      <a:r>
                        <a:rPr lang="en-US" dirty="0" smtClean="0"/>
                        <a:t>Hawaiian</a:t>
                      </a:r>
                      <a:r>
                        <a:rPr lang="en-US" baseline="0" dirty="0" smtClean="0"/>
                        <a:t> or Pacific Islander</a:t>
                      </a:r>
                      <a:endParaRPr lang="en-US" dirty="0"/>
                    </a:p>
                  </a:txBody>
                  <a:tcPr/>
                </a:tc>
                <a:tc>
                  <a:txBody>
                    <a:bodyPr/>
                    <a:lstStyle/>
                    <a:p>
                      <a:r>
                        <a:rPr lang="en-US" dirty="0" smtClean="0"/>
                        <a:t>1,050 (1.3%</a:t>
                      </a:r>
                      <a:endParaRPr lang="en-US" dirty="0"/>
                    </a:p>
                  </a:txBody>
                  <a:tcPr/>
                </a:tc>
              </a:tr>
              <a:tr h="370840">
                <a:tc>
                  <a:txBody>
                    <a:bodyPr/>
                    <a:lstStyle/>
                    <a:p>
                      <a:r>
                        <a:rPr lang="en-US" dirty="0" smtClean="0"/>
                        <a:t>Unknown</a:t>
                      </a:r>
                      <a:endParaRPr lang="en-US" dirty="0"/>
                    </a:p>
                  </a:txBody>
                  <a:tcPr/>
                </a:tc>
                <a:tc>
                  <a:txBody>
                    <a:bodyPr/>
                    <a:lstStyle/>
                    <a:p>
                      <a:r>
                        <a:rPr lang="en-US" dirty="0" smtClean="0"/>
                        <a:t>2,219 (2.7%)</a:t>
                      </a:r>
                      <a:endParaRPr lang="en-US" dirty="0"/>
                    </a:p>
                  </a:txBody>
                  <a:tcPr/>
                </a:tc>
              </a:tr>
            </a:tbl>
          </a:graphicData>
        </a:graphic>
      </p:graphicFrame>
    </p:spTree>
    <p:extLst>
      <p:ext uri="{BB962C8B-B14F-4D97-AF65-F5344CB8AC3E}">
        <p14:creationId xmlns:p14="http://schemas.microsoft.com/office/powerpoint/2010/main" val="1103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96970"/>
            <a:ext cx="9509760" cy="1233424"/>
          </a:xfrm>
        </p:spPr>
        <p:txBody>
          <a:bodyPr>
            <a:normAutofit/>
          </a:bodyPr>
          <a:lstStyle/>
          <a:p>
            <a:r>
              <a:rPr lang="en-US" sz="4800" dirty="0"/>
              <a:t>Earning Math Credit Variable</a:t>
            </a:r>
          </a:p>
        </p:txBody>
      </p:sp>
      <p:sp>
        <p:nvSpPr>
          <p:cNvPr id="14" name="Content Placeholder 13"/>
          <p:cNvSpPr>
            <a:spLocks noGrp="1"/>
          </p:cNvSpPr>
          <p:nvPr>
            <p:ph idx="1"/>
          </p:nvPr>
        </p:nvSpPr>
        <p:spPr>
          <a:xfrm>
            <a:off x="995423" y="1330394"/>
            <a:ext cx="9855457" cy="4699185"/>
          </a:xfrm>
        </p:spPr>
        <p:txBody>
          <a:bodyPr>
            <a:normAutofit/>
          </a:bodyPr>
          <a:lstStyle/>
          <a:p>
            <a:pPr marL="0" lvl="0" indent="0">
              <a:lnSpc>
                <a:spcPct val="100000"/>
              </a:lnSpc>
              <a:spcBef>
                <a:spcPts val="0"/>
              </a:spcBef>
              <a:buClr>
                <a:srgbClr val="F39C12"/>
              </a:buClr>
              <a:buSzPct val="150000"/>
              <a:buNone/>
            </a:pPr>
            <a:r>
              <a:rPr lang="en-US" sz="3600" u="sng" dirty="0"/>
              <a:t>Two Options</a:t>
            </a:r>
          </a:p>
          <a:p>
            <a:pPr marL="514350" lvl="0" indent="-514350">
              <a:lnSpc>
                <a:spcPct val="100000"/>
              </a:lnSpc>
              <a:spcBef>
                <a:spcPts val="0"/>
              </a:spcBef>
              <a:buClr>
                <a:schemeClr val="accent3"/>
              </a:buClr>
              <a:buSzPct val="125000"/>
              <a:buFont typeface="+mj-lt"/>
              <a:buAutoNum type="arabicPeriod"/>
            </a:pPr>
            <a:r>
              <a:rPr lang="en-US" sz="2800" dirty="0"/>
              <a:t>Earned in concurrent enrollment or through AP test in high school</a:t>
            </a:r>
          </a:p>
          <a:p>
            <a:pPr marL="800100" lvl="1" indent="-342900">
              <a:lnSpc>
                <a:spcPct val="100000"/>
              </a:lnSpc>
              <a:spcBef>
                <a:spcPts val="0"/>
              </a:spcBef>
              <a:buClr>
                <a:schemeClr val="accent3"/>
              </a:buClr>
              <a:buSzPct val="150000"/>
            </a:pPr>
            <a:r>
              <a:rPr lang="en-US" sz="2800" dirty="0"/>
              <a:t>Limitation: only available for students in the set who graduated from a Utah high school (70.5% of students)</a:t>
            </a:r>
          </a:p>
          <a:p>
            <a:pPr marL="514350" lvl="0" indent="-514350">
              <a:lnSpc>
                <a:spcPct val="100000"/>
              </a:lnSpc>
              <a:spcBef>
                <a:spcPts val="0"/>
              </a:spcBef>
              <a:buClr>
                <a:schemeClr val="accent3"/>
              </a:buClr>
              <a:buSzPct val="125000"/>
              <a:buFont typeface="+mj-lt"/>
              <a:buAutoNum type="arabicPeriod"/>
            </a:pPr>
            <a:r>
              <a:rPr lang="en-US" sz="2800" dirty="0"/>
              <a:t>Passed a college-level math (CLM) class</a:t>
            </a:r>
          </a:p>
          <a:p>
            <a:pPr marL="800100" lvl="1" indent="-342900">
              <a:lnSpc>
                <a:spcPct val="100000"/>
              </a:lnSpc>
              <a:spcBef>
                <a:spcPts val="0"/>
              </a:spcBef>
              <a:buClr>
                <a:schemeClr val="accent3"/>
              </a:buClr>
              <a:buSzPct val="150000"/>
            </a:pPr>
            <a:r>
              <a:rPr lang="en-US" sz="2800" dirty="0"/>
              <a:t>Defined ‘within one year’ as 4 terms (Fall, Spring, Summer, &amp; Fall) including initial enrollment. </a:t>
            </a:r>
          </a:p>
          <a:p>
            <a:pPr marL="800100" lvl="1" indent="-342900">
              <a:lnSpc>
                <a:spcPct val="100000"/>
              </a:lnSpc>
              <a:spcBef>
                <a:spcPts val="0"/>
              </a:spcBef>
              <a:buClr>
                <a:schemeClr val="accent3"/>
              </a:buClr>
              <a:buSzPct val="150000"/>
            </a:pPr>
            <a:r>
              <a:rPr lang="en-US" sz="2800" dirty="0"/>
              <a:t>C- counts for a pass</a:t>
            </a:r>
          </a:p>
          <a:p>
            <a:pPr marL="800100" lvl="1" indent="-342900">
              <a:lnSpc>
                <a:spcPct val="100000"/>
              </a:lnSpc>
              <a:spcBef>
                <a:spcPts val="0"/>
              </a:spcBef>
              <a:buClr>
                <a:schemeClr val="accent3"/>
              </a:buClr>
              <a:buSzPct val="150000"/>
            </a:pPr>
            <a:r>
              <a:rPr lang="en-US" sz="2800" b="1" dirty="0"/>
              <a:t>Took a remedial course prior to passing CLM</a:t>
            </a:r>
          </a:p>
        </p:txBody>
      </p:sp>
    </p:spTree>
    <p:extLst>
      <p:ext uri="{BB962C8B-B14F-4D97-AF65-F5344CB8AC3E}">
        <p14:creationId xmlns:p14="http://schemas.microsoft.com/office/powerpoint/2010/main" val="186405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94" y="-470189"/>
            <a:ext cx="11960506" cy="1233424"/>
          </a:xfrm>
        </p:spPr>
        <p:txBody>
          <a:bodyPr/>
          <a:lstStyle/>
          <a:p>
            <a:pPr algn="ctr"/>
            <a:r>
              <a:rPr lang="en-US" sz="3600" b="1" dirty="0"/>
              <a:t>FH Students First Year of College Math Enrollment Breakdown</a:t>
            </a:r>
          </a:p>
        </p:txBody>
      </p:sp>
      <p:graphicFrame>
        <p:nvGraphicFramePr>
          <p:cNvPr id="5" name="Picture Placeholder 9"/>
          <p:cNvGraphicFramePr>
            <a:graphicFrameLocks/>
          </p:cNvGraphicFramePr>
          <p:nvPr>
            <p:extLst>
              <p:ext uri="{D42A27DB-BD31-4B8C-83A1-F6EECF244321}">
                <p14:modId xmlns:p14="http://schemas.microsoft.com/office/powerpoint/2010/main" val="461184010"/>
              </p:ext>
            </p:extLst>
          </p:nvPr>
        </p:nvGraphicFramePr>
        <p:xfrm>
          <a:off x="1639747" y="763235"/>
          <a:ext cx="9144000" cy="57451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760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23" y="0"/>
            <a:ext cx="12014521" cy="1233424"/>
          </a:xfrm>
        </p:spPr>
        <p:txBody>
          <a:bodyPr/>
          <a:lstStyle/>
          <a:p>
            <a:r>
              <a:rPr lang="en-US" dirty="0" smtClean="0"/>
              <a:t>Number of Remedial Courses FH Students who Earned CLM Credit Took</a:t>
            </a:r>
            <a:endParaRPr lang="en-US" dirty="0"/>
          </a:p>
        </p:txBody>
      </p:sp>
      <p:graphicFrame>
        <p:nvGraphicFramePr>
          <p:cNvPr id="5" name="Picture Placeholder 26"/>
          <p:cNvGraphicFramePr>
            <a:graphicFrameLocks/>
          </p:cNvGraphicFramePr>
          <p:nvPr>
            <p:extLst>
              <p:ext uri="{D42A27DB-BD31-4B8C-83A1-F6EECF244321}">
                <p14:modId xmlns:p14="http://schemas.microsoft.com/office/powerpoint/2010/main" val="3037742303"/>
              </p:ext>
            </p:extLst>
          </p:nvPr>
        </p:nvGraphicFramePr>
        <p:xfrm>
          <a:off x="1516283" y="993571"/>
          <a:ext cx="9144000" cy="5431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54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8" y="0"/>
            <a:ext cx="12099402" cy="1233424"/>
          </a:xfrm>
        </p:spPr>
        <p:txBody>
          <a:bodyPr/>
          <a:lstStyle/>
          <a:p>
            <a:r>
              <a:rPr lang="en-US" dirty="0" smtClean="0"/>
              <a:t>Remedial Courses FH Students who have not earned CLM credit took</a:t>
            </a:r>
            <a:endParaRPr lang="en-US" dirty="0"/>
          </a:p>
        </p:txBody>
      </p:sp>
      <p:graphicFrame>
        <p:nvGraphicFramePr>
          <p:cNvPr id="5" name="Picture Placeholder 9"/>
          <p:cNvGraphicFramePr>
            <a:graphicFrameLocks/>
          </p:cNvGraphicFramePr>
          <p:nvPr>
            <p:extLst>
              <p:ext uri="{D42A27DB-BD31-4B8C-83A1-F6EECF244321}">
                <p14:modId xmlns:p14="http://schemas.microsoft.com/office/powerpoint/2010/main" val="370706778"/>
              </p:ext>
            </p:extLst>
          </p:nvPr>
        </p:nvGraphicFramePr>
        <p:xfrm>
          <a:off x="1517904" y="877824"/>
          <a:ext cx="9144000" cy="5431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724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96970"/>
            <a:ext cx="9509760" cy="1233424"/>
          </a:xfrm>
        </p:spPr>
        <p:txBody>
          <a:bodyPr>
            <a:normAutofit/>
          </a:bodyPr>
          <a:lstStyle/>
          <a:p>
            <a:r>
              <a:rPr lang="en-US" sz="4800" dirty="0" smtClean="0"/>
              <a:t>Initial Key Findings</a:t>
            </a:r>
            <a:endParaRPr lang="en-US" sz="4800" dirty="0"/>
          </a:p>
        </p:txBody>
      </p:sp>
      <p:sp>
        <p:nvSpPr>
          <p:cNvPr id="14" name="Content Placeholder 13"/>
          <p:cNvSpPr>
            <a:spLocks noGrp="1"/>
          </p:cNvSpPr>
          <p:nvPr>
            <p:ph idx="1"/>
          </p:nvPr>
        </p:nvSpPr>
        <p:spPr>
          <a:xfrm>
            <a:off x="995423" y="1330394"/>
            <a:ext cx="9855457" cy="4699185"/>
          </a:xfrm>
        </p:spPr>
        <p:txBody>
          <a:bodyPr>
            <a:normAutofit/>
          </a:bodyPr>
          <a:lstStyle/>
          <a:p>
            <a:pPr marL="285750" indent="-285750">
              <a:buFont typeface="Wingdings" panose="05000000000000000000" pitchFamily="2" charset="2"/>
              <a:buChar char="Ø"/>
            </a:pPr>
            <a:r>
              <a:rPr lang="en-US" sz="2400" dirty="0"/>
              <a:t>About 43% of FH students are earning their CLM credit by the end of their first year</a:t>
            </a:r>
          </a:p>
          <a:p>
            <a:pPr marL="742950" lvl="1" indent="-285750"/>
            <a:r>
              <a:rPr lang="en-US" sz="2400" dirty="0"/>
              <a:t>14% Concurrent Enrollment</a:t>
            </a:r>
          </a:p>
          <a:p>
            <a:pPr marL="742950" lvl="1" indent="-285750"/>
            <a:r>
              <a:rPr lang="en-US" sz="2400" dirty="0"/>
              <a:t>5% by AP/ACT</a:t>
            </a:r>
          </a:p>
          <a:p>
            <a:pPr marL="742950" lvl="1" indent="-285750"/>
            <a:r>
              <a:rPr lang="en-US" sz="2400" dirty="0"/>
              <a:t>23% Passing course</a:t>
            </a:r>
          </a:p>
          <a:p>
            <a:pPr marL="285750" indent="-285750">
              <a:buFont typeface="Wingdings" panose="05000000000000000000" pitchFamily="2" charset="2"/>
              <a:buChar char="Ø"/>
            </a:pPr>
            <a:r>
              <a:rPr lang="en-US" sz="2400" b="1" dirty="0" smtClean="0"/>
              <a:t>Students </a:t>
            </a:r>
            <a:r>
              <a:rPr lang="en-US" sz="2400" b="1" dirty="0"/>
              <a:t>are successfully taking a remedial course and going on to earn their CLM credit</a:t>
            </a:r>
          </a:p>
          <a:p>
            <a:pPr marL="285750" indent="-285750">
              <a:buFont typeface="Wingdings" panose="05000000000000000000" pitchFamily="2" charset="2"/>
              <a:buChar char="Ø"/>
            </a:pPr>
            <a:r>
              <a:rPr lang="en-US" sz="2400" b="1" dirty="0" smtClean="0"/>
              <a:t>Students </a:t>
            </a:r>
            <a:r>
              <a:rPr lang="en-US" sz="2400" b="1" dirty="0"/>
              <a:t>who take a math class their first year are much more likely to eventually earn CLM credit</a:t>
            </a:r>
          </a:p>
          <a:p>
            <a:pPr marL="285750" indent="-285750">
              <a:buFont typeface="Wingdings" panose="05000000000000000000" pitchFamily="2" charset="2"/>
              <a:buChar char="Ø"/>
            </a:pPr>
            <a:r>
              <a:rPr lang="en-US" sz="2400" b="1" dirty="0" smtClean="0"/>
              <a:t>19</a:t>
            </a:r>
            <a:r>
              <a:rPr lang="en-US" sz="2400" b="1" dirty="0"/>
              <a:t>% of students never take math despite needing the CLM credit</a:t>
            </a:r>
            <a:endParaRPr lang="en-US" sz="2400" b="1" dirty="0">
              <a:solidFill>
                <a:schemeClr val="bg1">
                  <a:lumMod val="65000"/>
                </a:schemeClr>
              </a:solidFill>
            </a:endParaRPr>
          </a:p>
        </p:txBody>
      </p:sp>
    </p:spTree>
    <p:extLst>
      <p:ext uri="{BB962C8B-B14F-4D97-AF65-F5344CB8AC3E}">
        <p14:creationId xmlns:p14="http://schemas.microsoft.com/office/powerpoint/2010/main" val="395494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3247" y="3233057"/>
            <a:ext cx="10096500" cy="584775"/>
          </a:xfrm>
          <a:prstGeom prst="rect">
            <a:avLst/>
          </a:prstGeom>
          <a:noFill/>
        </p:spPr>
        <p:txBody>
          <a:bodyPr wrap="square" rtlCol="0">
            <a:spAutoFit/>
          </a:bodyPr>
          <a:lstStyle/>
          <a:p>
            <a:r>
              <a:rPr lang="en-US" sz="3200" dirty="0" smtClean="0"/>
              <a:t>Is it Remedial or Developmental?</a:t>
            </a:r>
            <a:endParaRPr lang="en-US" sz="3200" dirty="0"/>
          </a:p>
        </p:txBody>
      </p:sp>
    </p:spTree>
    <p:extLst>
      <p:ext uri="{BB962C8B-B14F-4D97-AF65-F5344CB8AC3E}">
        <p14:creationId xmlns:p14="http://schemas.microsoft.com/office/powerpoint/2010/main" val="62101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But that was just a beginning….</a:t>
            </a:r>
            <a:endParaRPr lang="en-US" sz="5400" dirty="0"/>
          </a:p>
        </p:txBody>
      </p:sp>
    </p:spTree>
    <p:extLst>
      <p:ext uri="{BB962C8B-B14F-4D97-AF65-F5344CB8AC3E}">
        <p14:creationId xmlns:p14="http://schemas.microsoft.com/office/powerpoint/2010/main" val="247454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270" y="-416689"/>
            <a:ext cx="9509760" cy="1233424"/>
          </a:xfrm>
        </p:spPr>
        <p:txBody>
          <a:bodyPr/>
          <a:lstStyle/>
          <a:p>
            <a:r>
              <a:rPr lang="en-US" dirty="0" smtClean="0"/>
              <a:t>FH 2008 Student Outcomes by Math Enrollment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28951427"/>
              </p:ext>
            </p:extLst>
          </p:nvPr>
        </p:nvGraphicFramePr>
        <p:xfrm>
          <a:off x="125258" y="1144042"/>
          <a:ext cx="11987784" cy="5431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198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8952" cy="6871241"/>
          </a:xfrm>
          <a:prstGeom prst="rect">
            <a:avLst/>
          </a:prstGeom>
        </p:spPr>
      </p:pic>
    </p:spTree>
    <p:extLst>
      <p:ext uri="{BB962C8B-B14F-4D97-AF65-F5344CB8AC3E}">
        <p14:creationId xmlns:p14="http://schemas.microsoft.com/office/powerpoint/2010/main" val="362541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8952" cy="6889407"/>
          </a:xfrm>
          <a:prstGeom prst="rect">
            <a:avLst/>
          </a:prstGeom>
        </p:spPr>
      </p:pic>
    </p:spTree>
    <p:extLst>
      <p:ext uri="{BB962C8B-B14F-4D97-AF65-F5344CB8AC3E}">
        <p14:creationId xmlns:p14="http://schemas.microsoft.com/office/powerpoint/2010/main" val="377845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Tree>
    <p:extLst>
      <p:ext uri="{BB962C8B-B14F-4D97-AF65-F5344CB8AC3E}">
        <p14:creationId xmlns:p14="http://schemas.microsoft.com/office/powerpoint/2010/main" val="306458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425523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884" y="0"/>
            <a:ext cx="9509760" cy="1233424"/>
          </a:xfrm>
        </p:spPr>
        <p:txBody>
          <a:bodyPr>
            <a:normAutofit fontScale="90000"/>
          </a:bodyPr>
          <a:lstStyle/>
          <a:p>
            <a:r>
              <a:rPr lang="en-US" dirty="0"/>
              <a:t>Non-Traditional Students Passing a CLM Course by First Year Math Enrollment </a:t>
            </a:r>
            <a:r>
              <a:rPr lang="en-US" dirty="0" smtClean="0"/>
              <a:t>after </a:t>
            </a:r>
            <a:r>
              <a:rPr lang="en-US" dirty="0"/>
              <a:t>5 years after </a:t>
            </a:r>
            <a:r>
              <a:rPr lang="en-US" dirty="0" smtClean="0"/>
              <a:t>Enrollment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130130609"/>
              </p:ext>
            </p:extLst>
          </p:nvPr>
        </p:nvGraphicFramePr>
        <p:xfrm>
          <a:off x="877309" y="1192478"/>
          <a:ext cx="10638644" cy="52570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300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3801" y="1532242"/>
            <a:ext cx="5903088" cy="21525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rtlCol="0" anchor="ctr">
            <a:noAutofit/>
          </a:bodyPr>
          <a:lstStyle/>
          <a:p>
            <a:pPr algn="ctr"/>
            <a:r>
              <a:rPr lang="en-US" sz="8000" dirty="0" smtClean="0">
                <a:solidFill>
                  <a:schemeClr val="bg1">
                    <a:lumMod val="50000"/>
                  </a:schemeClr>
                </a:solidFill>
              </a:rPr>
              <a:t>QUESTIONS?</a:t>
            </a:r>
            <a:endParaRPr lang="en-US" sz="8000" dirty="0">
              <a:solidFill>
                <a:schemeClr val="bg1">
                  <a:lumMod val="50000"/>
                </a:schemeClr>
              </a:solidFill>
            </a:endParaRPr>
          </a:p>
        </p:txBody>
      </p:sp>
    </p:spTree>
    <p:extLst>
      <p:ext uri="{BB962C8B-B14F-4D97-AF65-F5344CB8AC3E}">
        <p14:creationId xmlns:p14="http://schemas.microsoft.com/office/powerpoint/2010/main" val="53362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Text Placeholder 2"/>
          <p:cNvSpPr>
            <a:spLocks noGrp="1"/>
          </p:cNvSpPr>
          <p:nvPr>
            <p:ph type="body" idx="1"/>
          </p:nvPr>
        </p:nvSpPr>
        <p:spPr>
          <a:xfrm>
            <a:off x="1289166" y="1556909"/>
            <a:ext cx="4572000" cy="766588"/>
          </a:xfrm>
        </p:spPr>
        <p:txBody>
          <a:bodyPr/>
          <a:lstStyle/>
          <a:p>
            <a:r>
              <a:rPr lang="en-US" sz="2400" dirty="0" smtClean="0"/>
              <a:t>Our ideas</a:t>
            </a:r>
            <a:r>
              <a:rPr lang="en-US" dirty="0" smtClean="0"/>
              <a:t>	</a:t>
            </a:r>
            <a:endParaRPr lang="en-US" dirty="0"/>
          </a:p>
        </p:txBody>
      </p:sp>
      <p:sp>
        <p:nvSpPr>
          <p:cNvPr id="4" name="Content Placeholder 3"/>
          <p:cNvSpPr>
            <a:spLocks noGrp="1"/>
          </p:cNvSpPr>
          <p:nvPr>
            <p:ph sz="half" idx="2"/>
          </p:nvPr>
        </p:nvSpPr>
        <p:spPr>
          <a:xfrm>
            <a:off x="1341120" y="2327564"/>
            <a:ext cx="4572000" cy="3702015"/>
          </a:xfrm>
        </p:spPr>
        <p:txBody>
          <a:bodyPr>
            <a:normAutofit/>
          </a:bodyPr>
          <a:lstStyle/>
          <a:p>
            <a:r>
              <a:rPr lang="en-US" sz="2400" dirty="0" smtClean="0"/>
              <a:t>Success in remedial and CLM course delay</a:t>
            </a:r>
          </a:p>
          <a:p>
            <a:r>
              <a:rPr lang="en-US" sz="2400" dirty="0" smtClean="0"/>
              <a:t>HS graduates course taking by SES</a:t>
            </a:r>
          </a:p>
          <a:p>
            <a:r>
              <a:rPr lang="en-US" sz="2400" dirty="0" smtClean="0"/>
              <a:t>Common Core impact – What has changed? What hasn’t?</a:t>
            </a:r>
            <a:endParaRPr lang="en-US" sz="2400" dirty="0"/>
          </a:p>
        </p:txBody>
      </p:sp>
      <p:sp>
        <p:nvSpPr>
          <p:cNvPr id="5" name="Text Placeholder 4"/>
          <p:cNvSpPr>
            <a:spLocks noGrp="1"/>
          </p:cNvSpPr>
          <p:nvPr>
            <p:ph type="body" sz="quarter" idx="3"/>
          </p:nvPr>
        </p:nvSpPr>
        <p:spPr>
          <a:xfrm>
            <a:off x="6267591" y="1521375"/>
            <a:ext cx="4572000" cy="766588"/>
          </a:xfrm>
        </p:spPr>
        <p:txBody>
          <a:bodyPr>
            <a:normAutofit/>
          </a:bodyPr>
          <a:lstStyle/>
          <a:p>
            <a:r>
              <a:rPr lang="en-US" sz="2400" dirty="0" smtClean="0"/>
              <a:t>Other Suggestions</a:t>
            </a:r>
            <a:endParaRPr lang="en-US" sz="2400" dirty="0"/>
          </a:p>
        </p:txBody>
      </p:sp>
    </p:spTree>
    <p:extLst>
      <p:ext uri="{BB962C8B-B14F-4D97-AF65-F5344CB8AC3E}">
        <p14:creationId xmlns:p14="http://schemas.microsoft.com/office/powerpoint/2010/main" val="354153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uiExpand="1" build="p"/>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36608" y="5278056"/>
            <a:ext cx="11262167" cy="973893"/>
          </a:xfrm>
        </p:spPr>
        <p:txBody>
          <a:bodyPr>
            <a:normAutofit/>
          </a:bodyPr>
          <a:lstStyle/>
          <a:p>
            <a:r>
              <a:rPr lang="en-US" dirty="0"/>
              <a:t>Data for this research was accessible through Utah’s state longitudinal data system database administered by the Utah Data Alliance (UDA) which includes data supplied by UDA partners and the </a:t>
            </a:r>
            <a:r>
              <a:rPr lang="en-US" dirty="0" err="1"/>
              <a:t>StudentTracker</a:t>
            </a:r>
            <a:r>
              <a:rPr lang="en-US" dirty="0"/>
              <a:t> service from the National Student Clearinghouse. This research including the methods, results, and conclusions neither necessarily reflect the views nor are endorsed by the UDA partners. All errors are the responsibility of the author. For more information please visit www.UtahDataAlliance.org.</a:t>
            </a:r>
          </a:p>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046" y="3055718"/>
            <a:ext cx="5175452" cy="1441842"/>
          </a:xfrm>
          <a:prstGeom prst="rect">
            <a:avLst/>
          </a:prstGeom>
        </p:spPr>
      </p:pic>
    </p:spTree>
    <p:extLst>
      <p:ext uri="{BB962C8B-B14F-4D97-AF65-F5344CB8AC3E}">
        <p14:creationId xmlns:p14="http://schemas.microsoft.com/office/powerpoint/2010/main" val="94151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068" y="541867"/>
            <a:ext cx="10422466" cy="615553"/>
          </a:xfrm>
          <a:prstGeom prst="rect">
            <a:avLst/>
          </a:prstGeom>
          <a:noFill/>
        </p:spPr>
        <p:txBody>
          <a:bodyPr wrap="square" rtlCol="0">
            <a:spAutoFit/>
          </a:bodyPr>
          <a:lstStyle/>
          <a:p>
            <a:r>
              <a:rPr lang="en-US" sz="3400" dirty="0" smtClean="0"/>
              <a:t>Math and English Placement Policies – Institutions Vary</a:t>
            </a:r>
            <a:endParaRPr lang="en-US" sz="3400" dirty="0"/>
          </a:p>
        </p:txBody>
      </p:sp>
      <p:sp>
        <p:nvSpPr>
          <p:cNvPr id="4" name="TextBox 3"/>
          <p:cNvSpPr txBox="1"/>
          <p:nvPr/>
        </p:nvSpPr>
        <p:spPr>
          <a:xfrm>
            <a:off x="787400" y="1405467"/>
            <a:ext cx="10845800"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Policies change - Summer 2014, some updates</a:t>
            </a:r>
          </a:p>
          <a:p>
            <a:pPr marL="285750" indent="-285750">
              <a:buFont typeface="Arial" panose="020B0604020202020204" pitchFamily="34" charset="0"/>
              <a:buChar char="•"/>
            </a:pPr>
            <a:r>
              <a:rPr lang="en-US" sz="2400" dirty="0" smtClean="0"/>
              <a:t>Differences within and among institutions</a:t>
            </a:r>
          </a:p>
          <a:p>
            <a:pPr marL="742950" lvl="1" indent="-285750">
              <a:buFont typeface="Arial" panose="020B0604020202020204" pitchFamily="34" charset="0"/>
              <a:buChar char="•"/>
            </a:pPr>
            <a:r>
              <a:rPr lang="en-US" sz="2400" dirty="0" smtClean="0"/>
              <a:t>How long placement is valid</a:t>
            </a:r>
          </a:p>
          <a:p>
            <a:pPr marL="742950" lvl="1" indent="-285750">
              <a:buFont typeface="Arial" panose="020B0604020202020204" pitchFamily="34" charset="0"/>
              <a:buChar char="•"/>
            </a:pPr>
            <a:r>
              <a:rPr lang="en-US" sz="2400" dirty="0" err="1" smtClean="0"/>
              <a:t>Accuplacer</a:t>
            </a:r>
            <a:r>
              <a:rPr lang="en-US" sz="2400" dirty="0" smtClean="0"/>
              <a:t> scores to be eligible to take a course</a:t>
            </a:r>
          </a:p>
          <a:p>
            <a:pPr marL="742950" lvl="1" indent="-285750">
              <a:buFont typeface="Arial" panose="020B0604020202020204" pitchFamily="34" charset="0"/>
              <a:buChar char="•"/>
            </a:pPr>
            <a:r>
              <a:rPr lang="en-US" sz="2400" dirty="0" smtClean="0"/>
              <a:t>Acceptable course grades to move on</a:t>
            </a:r>
          </a:p>
          <a:p>
            <a:pPr marL="742950" lvl="1" indent="-285750">
              <a:buFont typeface="Arial" panose="020B0604020202020204" pitchFamily="34" charset="0"/>
              <a:buChar char="•"/>
            </a:pPr>
            <a:r>
              <a:rPr lang="en-US" sz="2400" dirty="0" smtClean="0"/>
              <a:t>How students begin the placement process</a:t>
            </a:r>
          </a:p>
          <a:p>
            <a:pPr marL="742950" lvl="1" indent="-285750">
              <a:buFont typeface="Arial" panose="020B0604020202020204" pitchFamily="34" charset="0"/>
              <a:buChar char="•"/>
            </a:pPr>
            <a:r>
              <a:rPr lang="en-US" sz="2400" dirty="0" smtClean="0"/>
              <a:t>What type of courses are available (concurrently, subject)</a:t>
            </a:r>
          </a:p>
          <a:p>
            <a:pPr marL="285750" indent="-285750">
              <a:buFont typeface="Arial" panose="020B0604020202020204" pitchFamily="34" charset="0"/>
              <a:buChar char="•"/>
            </a:pPr>
            <a:r>
              <a:rPr lang="en-US" sz="2400" dirty="0" smtClean="0"/>
              <a:t>Why this matters</a:t>
            </a:r>
          </a:p>
          <a:p>
            <a:pPr marL="742950" lvl="1" indent="-285750">
              <a:buFont typeface="Arial" panose="020B0604020202020204" pitchFamily="34" charset="0"/>
              <a:buChar char="•"/>
            </a:pPr>
            <a:r>
              <a:rPr lang="en-US" sz="2400" dirty="0" smtClean="0"/>
              <a:t>Student success in courses </a:t>
            </a:r>
          </a:p>
          <a:p>
            <a:pPr marL="742950" lvl="1" indent="-285750">
              <a:buFont typeface="Arial" panose="020B0604020202020204" pitchFamily="34" charset="0"/>
              <a:buChar char="•"/>
            </a:pPr>
            <a:r>
              <a:rPr lang="en-US" sz="2400" dirty="0" smtClean="0"/>
              <a:t>Transfer</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75062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829" y="-523240"/>
            <a:ext cx="10098526" cy="1233424"/>
          </a:xfrm>
        </p:spPr>
        <p:txBody>
          <a:bodyPr/>
          <a:lstStyle/>
          <a:p>
            <a:r>
              <a:rPr lang="en-US" dirty="0" smtClean="0"/>
              <a:t>What do math policies look like amongst institutions?</a:t>
            </a:r>
            <a:endParaRPr lang="en-US" dirty="0"/>
          </a:p>
        </p:txBody>
      </p:sp>
      <p:sp>
        <p:nvSpPr>
          <p:cNvPr id="3" name="Content Placeholder 2"/>
          <p:cNvSpPr>
            <a:spLocks noGrp="1"/>
          </p:cNvSpPr>
          <p:nvPr>
            <p:ph sz="half" idx="1"/>
          </p:nvPr>
        </p:nvSpPr>
        <p:spPr>
          <a:xfrm>
            <a:off x="742829" y="710184"/>
            <a:ext cx="11096745" cy="585216"/>
          </a:xfrm>
        </p:spPr>
        <p:txBody>
          <a:bodyPr>
            <a:normAutofit/>
          </a:bodyPr>
          <a:lstStyle/>
          <a:p>
            <a:r>
              <a:rPr lang="en-US" dirty="0" smtClean="0"/>
              <a:t>Placement policy – Mandatory everywhere but challenge at UU</a:t>
            </a:r>
          </a:p>
        </p:txBody>
      </p:sp>
      <p:graphicFrame>
        <p:nvGraphicFramePr>
          <p:cNvPr id="9" name="Content Placeholder 8" descr="Sample table with 3 columns, 4 rows" title="Table"/>
          <p:cNvGraphicFramePr>
            <a:graphicFrameLocks noGrp="1"/>
          </p:cNvGraphicFramePr>
          <p:nvPr>
            <p:ph sz="half" idx="2"/>
            <p:extLst>
              <p:ext uri="{D42A27DB-BD31-4B8C-83A1-F6EECF244321}">
                <p14:modId xmlns:p14="http://schemas.microsoft.com/office/powerpoint/2010/main" val="1874307303"/>
              </p:ext>
            </p:extLst>
          </p:nvPr>
        </p:nvGraphicFramePr>
        <p:xfrm>
          <a:off x="523873" y="1371597"/>
          <a:ext cx="11182355" cy="4462800"/>
        </p:xfrm>
        <a:graphic>
          <a:graphicData uri="http://schemas.openxmlformats.org/drawingml/2006/table">
            <a:tbl>
              <a:tblPr firstRow="1" bandRow="1">
                <a:tableStyleId>{B301B821-A1FF-4177-AEE7-76D212191A09}</a:tableStyleId>
              </a:tblPr>
              <a:tblGrid>
                <a:gridCol w="1800227"/>
                <a:gridCol w="3409950"/>
                <a:gridCol w="1990726"/>
                <a:gridCol w="1990726"/>
                <a:gridCol w="1990726"/>
              </a:tblGrid>
              <a:tr h="526000">
                <a:tc>
                  <a:txBody>
                    <a:bodyPr/>
                    <a:lstStyle/>
                    <a:p>
                      <a:r>
                        <a:rPr lang="en-US" sz="2400" dirty="0" smtClean="0"/>
                        <a:t>Institution</a:t>
                      </a:r>
                      <a:r>
                        <a:rPr lang="en-US" sz="2400" baseline="0" dirty="0" smtClean="0"/>
                        <a:t> </a:t>
                      </a:r>
                      <a:endParaRPr lang="en-US" sz="2400" dirty="0"/>
                    </a:p>
                  </a:txBody>
                  <a:tcPr anchor="ctr"/>
                </a:tc>
                <a:tc>
                  <a:txBody>
                    <a:bodyPr/>
                    <a:lstStyle/>
                    <a:p>
                      <a:pPr algn="ctr"/>
                      <a:r>
                        <a:rPr lang="en-US" sz="2400" dirty="0" err="1" smtClean="0"/>
                        <a:t>Accuplacer</a:t>
                      </a:r>
                      <a:r>
                        <a:rPr lang="en-US" sz="2400" dirty="0" smtClean="0"/>
                        <a:t> Branching </a:t>
                      </a:r>
                      <a:endParaRPr lang="en-US" sz="2400" dirty="0"/>
                    </a:p>
                  </a:txBody>
                  <a:tcPr anchor="ctr"/>
                </a:tc>
                <a:tc>
                  <a:txBody>
                    <a:bodyPr/>
                    <a:lstStyle/>
                    <a:p>
                      <a:pPr algn="ctr"/>
                      <a:r>
                        <a:rPr lang="en-US" sz="2400" dirty="0" err="1" smtClean="0"/>
                        <a:t>Accuplacer</a:t>
                      </a:r>
                      <a:endParaRPr lang="en-US" sz="2400" dirty="0"/>
                    </a:p>
                  </a:txBody>
                  <a:tcPr anchor="ctr"/>
                </a:tc>
                <a:tc>
                  <a:txBody>
                    <a:bodyPr/>
                    <a:lstStyle/>
                    <a:p>
                      <a:pPr algn="ctr"/>
                      <a:r>
                        <a:rPr lang="en-US" sz="2400" dirty="0" smtClean="0"/>
                        <a:t>ACT</a:t>
                      </a:r>
                      <a:endParaRPr lang="en-US" sz="2400" dirty="0"/>
                    </a:p>
                  </a:txBody>
                  <a:tcPr anchor="ctr"/>
                </a:tc>
                <a:tc>
                  <a:txBody>
                    <a:bodyPr/>
                    <a:lstStyle/>
                    <a:p>
                      <a:pPr algn="ctr"/>
                      <a:r>
                        <a:rPr lang="en-US" sz="2400" dirty="0" smtClean="0"/>
                        <a:t>Course</a:t>
                      </a:r>
                      <a:endParaRPr lang="en-US" sz="2400" dirty="0"/>
                    </a:p>
                  </a:txBody>
                  <a:tcPr anchor="ctr"/>
                </a:tc>
              </a:tr>
              <a:tr h="455867">
                <a:tc>
                  <a:txBody>
                    <a:bodyPr/>
                    <a:lstStyle/>
                    <a:p>
                      <a:r>
                        <a:rPr lang="en-US" sz="2400" dirty="0" smtClean="0"/>
                        <a:t>UU</a:t>
                      </a:r>
                      <a:endParaRPr lang="en-US" sz="2400" dirty="0"/>
                    </a:p>
                  </a:txBody>
                  <a:tcPr anchor="ctr"/>
                </a:tc>
                <a:tc>
                  <a:txBody>
                    <a:bodyPr/>
                    <a:lstStyle/>
                    <a:p>
                      <a:pPr algn="ctr"/>
                      <a:r>
                        <a:rPr lang="en-US" sz="2000" dirty="0" smtClean="0"/>
                        <a:t>Start with EA</a:t>
                      </a:r>
                      <a:endParaRPr lang="en-US" sz="2000" dirty="0"/>
                    </a:p>
                  </a:txBody>
                  <a:tcPr anchor="ctr"/>
                </a:tc>
                <a:tc>
                  <a:txBody>
                    <a:bodyPr/>
                    <a:lstStyle/>
                    <a:p>
                      <a:pPr algn="ctr"/>
                      <a:r>
                        <a:rPr lang="en-US" sz="2000" dirty="0" smtClean="0"/>
                        <a:t>2 years</a:t>
                      </a:r>
                      <a:endParaRPr lang="en-US" sz="2000" dirty="0"/>
                    </a:p>
                  </a:txBody>
                  <a:tcPr anchor="ctr"/>
                </a:tc>
                <a:tc>
                  <a:txBody>
                    <a:bodyPr/>
                    <a:lstStyle/>
                    <a:p>
                      <a:pPr algn="ctr"/>
                      <a:r>
                        <a:rPr lang="en-US" sz="2000" dirty="0" smtClean="0"/>
                        <a:t>2</a:t>
                      </a:r>
                      <a:r>
                        <a:rPr lang="en-US" sz="2000" baseline="0" dirty="0" smtClean="0"/>
                        <a:t> years</a:t>
                      </a:r>
                      <a:endParaRPr lang="en-US" sz="2000" dirty="0"/>
                    </a:p>
                  </a:txBody>
                  <a:tcPr anchor="ctr"/>
                </a:tc>
                <a:tc>
                  <a:txBody>
                    <a:bodyPr/>
                    <a:lstStyle/>
                    <a:p>
                      <a:pPr algn="ctr"/>
                      <a:r>
                        <a:rPr lang="en-US" sz="2000" dirty="0" smtClean="0">
                          <a:solidFill>
                            <a:srgbClr val="FF0000"/>
                          </a:solidFill>
                        </a:rPr>
                        <a:t>No Limit</a:t>
                      </a:r>
                      <a:endParaRPr lang="en-US" sz="2000" dirty="0">
                        <a:solidFill>
                          <a:srgbClr val="FF0000"/>
                        </a:solidFill>
                      </a:endParaRPr>
                    </a:p>
                  </a:txBody>
                  <a:tcPr anchor="ctr"/>
                </a:tc>
              </a:tr>
              <a:tr h="455867">
                <a:tc>
                  <a:txBody>
                    <a:bodyPr/>
                    <a:lstStyle/>
                    <a:p>
                      <a:r>
                        <a:rPr lang="en-US" sz="2400" dirty="0" smtClean="0"/>
                        <a:t>USU</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FF0000"/>
                          </a:solidFill>
                          <a:latin typeface="+mn-lt"/>
                          <a:ea typeface="+mn-ea"/>
                          <a:cs typeface="+mn-cs"/>
                        </a:rPr>
                        <a:t>Choose EA or CLM (Most CLM)</a:t>
                      </a:r>
                      <a:endParaRPr lang="en-US" sz="2000" kern="1200" dirty="0">
                        <a:solidFill>
                          <a:srgbClr val="FF0000"/>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1 year</a:t>
                      </a:r>
                      <a:endParaRPr lang="en-US" sz="2000" dirty="0">
                        <a:solidFill>
                          <a:srgbClr val="FF0000"/>
                        </a:solidFill>
                      </a:endParaRPr>
                    </a:p>
                  </a:txBody>
                  <a:tcPr anchor="ctr"/>
                </a:tc>
                <a:tc>
                  <a:txBody>
                    <a:bodyPr/>
                    <a:lstStyle/>
                    <a:p>
                      <a:pPr algn="ctr"/>
                      <a:r>
                        <a:rPr lang="en-US" sz="2000" dirty="0" smtClean="0">
                          <a:solidFill>
                            <a:srgbClr val="FF0000"/>
                          </a:solidFill>
                        </a:rPr>
                        <a:t>1 year</a:t>
                      </a:r>
                      <a:endParaRPr lang="en-US" sz="2000" dirty="0">
                        <a:solidFill>
                          <a:srgbClr val="FF0000"/>
                        </a:solidFill>
                      </a:endParaRPr>
                    </a:p>
                  </a:txBody>
                  <a:tcPr anchor="ctr"/>
                </a:tc>
                <a:tc>
                  <a:txBody>
                    <a:bodyPr/>
                    <a:lstStyle/>
                    <a:p>
                      <a:pPr algn="ctr"/>
                      <a:r>
                        <a:rPr lang="en-US" sz="2000" dirty="0" smtClean="0">
                          <a:solidFill>
                            <a:srgbClr val="FF0000"/>
                          </a:solidFill>
                        </a:rPr>
                        <a:t>1 year</a:t>
                      </a:r>
                      <a:endParaRPr lang="en-US" sz="2000" dirty="0">
                        <a:solidFill>
                          <a:srgbClr val="FF0000"/>
                        </a:solidFill>
                      </a:endParaRPr>
                    </a:p>
                  </a:txBody>
                  <a:tcPr anchor="ctr"/>
                </a:tc>
              </a:tr>
              <a:tr h="455867">
                <a:tc>
                  <a:txBody>
                    <a:bodyPr/>
                    <a:lstStyle/>
                    <a:p>
                      <a:r>
                        <a:rPr lang="en-US" sz="2400" dirty="0" smtClean="0"/>
                        <a:t>WSU</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N/A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1 year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2 years</a:t>
                      </a:r>
                      <a:endParaRPr lang="en-US" sz="2000" dirty="0"/>
                    </a:p>
                  </a:txBody>
                  <a:tcPr anchor="ctr"/>
                </a:tc>
                <a:tc>
                  <a:txBody>
                    <a:bodyPr/>
                    <a:lstStyle/>
                    <a:p>
                      <a:pPr algn="ctr"/>
                      <a:r>
                        <a:rPr lang="en-US" sz="2000" dirty="0" smtClean="0">
                          <a:solidFill>
                            <a:srgbClr val="FF0000"/>
                          </a:solidFill>
                        </a:rPr>
                        <a:t>1 year</a:t>
                      </a:r>
                      <a:endParaRPr lang="en-US" sz="2000" dirty="0">
                        <a:solidFill>
                          <a:srgbClr val="FF0000"/>
                        </a:solidFill>
                      </a:endParaRPr>
                    </a:p>
                  </a:txBody>
                  <a:tcPr anchor="ctr"/>
                </a:tc>
              </a:tr>
              <a:tr h="736400">
                <a:tc>
                  <a:txBody>
                    <a:bodyPr/>
                    <a:lstStyle/>
                    <a:p>
                      <a:r>
                        <a:rPr lang="en-US" sz="2400" dirty="0" smtClean="0"/>
                        <a:t>SUU</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Start with EA; 0-39 go to AR, 90+ go to CLM</a:t>
                      </a:r>
                      <a:endParaRPr lang="en-US" sz="2000" kern="1200" dirty="0">
                        <a:solidFill>
                          <a:schemeClr val="dk1"/>
                        </a:solidFill>
                        <a:latin typeface="+mn-lt"/>
                        <a:ea typeface="+mn-ea"/>
                        <a:cs typeface="+mn-cs"/>
                      </a:endParaRPr>
                    </a:p>
                  </a:txBody>
                  <a:tcPr anchor="ctr"/>
                </a:tc>
                <a:tc>
                  <a:txBody>
                    <a:bodyPr/>
                    <a:lstStyle/>
                    <a:p>
                      <a:pPr algn="ctr"/>
                      <a:r>
                        <a:rPr lang="en-US" sz="2000" dirty="0" smtClean="0"/>
                        <a:t>2 years</a:t>
                      </a:r>
                      <a:endParaRPr lang="en-US" sz="2000" dirty="0"/>
                    </a:p>
                  </a:txBody>
                  <a:tcPr anchor="ctr"/>
                </a:tc>
                <a:tc>
                  <a:txBody>
                    <a:bodyPr/>
                    <a:lstStyle/>
                    <a:p>
                      <a:pPr algn="ctr"/>
                      <a:r>
                        <a:rPr lang="en-US" sz="2000" dirty="0" smtClean="0"/>
                        <a:t>2 years</a:t>
                      </a:r>
                      <a:endParaRPr lang="en-US" sz="2000" dirty="0"/>
                    </a:p>
                  </a:txBody>
                  <a:tcPr anchor="ctr"/>
                </a:tc>
                <a:tc>
                  <a:txBody>
                    <a:bodyPr/>
                    <a:lstStyle/>
                    <a:p>
                      <a:pPr algn="ctr"/>
                      <a:r>
                        <a:rPr lang="en-US" sz="2000" dirty="0" smtClean="0"/>
                        <a:t>2 years</a:t>
                      </a:r>
                      <a:endParaRPr lang="en-US" sz="2000" dirty="0"/>
                    </a:p>
                  </a:txBody>
                  <a:tcPr anchor="ctr"/>
                </a:tc>
              </a:tr>
              <a:tr h="455867">
                <a:tc>
                  <a:txBody>
                    <a:bodyPr/>
                    <a:lstStyle/>
                    <a:p>
                      <a:r>
                        <a:rPr lang="en-US" sz="2400" dirty="0" smtClean="0"/>
                        <a:t>SNOW</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Meet with students; default EA</a:t>
                      </a:r>
                      <a:endParaRPr lang="en-US" sz="2000" kern="1200" dirty="0">
                        <a:solidFill>
                          <a:schemeClr val="dk1"/>
                        </a:solidFill>
                        <a:latin typeface="+mn-lt"/>
                        <a:ea typeface="+mn-ea"/>
                        <a:cs typeface="+mn-cs"/>
                      </a:endParaRPr>
                    </a:p>
                  </a:txBody>
                  <a:tcPr anchor="ctr"/>
                </a:tc>
                <a:tc>
                  <a:txBody>
                    <a:bodyPr/>
                    <a:lstStyle/>
                    <a:p>
                      <a:pPr algn="ctr"/>
                      <a:r>
                        <a:rPr lang="en-US" sz="2000" dirty="0" smtClean="0"/>
                        <a:t>2 years</a:t>
                      </a:r>
                      <a:endParaRPr lang="en-US" sz="2000" dirty="0"/>
                    </a:p>
                  </a:txBody>
                  <a:tcPr anchor="ctr"/>
                </a:tc>
                <a:tc>
                  <a:txBody>
                    <a:bodyPr/>
                    <a:lstStyle/>
                    <a:p>
                      <a:pPr algn="ctr"/>
                      <a:r>
                        <a:rPr lang="en-US" sz="2000" dirty="0" smtClean="0"/>
                        <a:t>2 years</a:t>
                      </a:r>
                      <a:endParaRPr lang="en-US" sz="2000" dirty="0"/>
                    </a:p>
                  </a:txBody>
                  <a:tcPr anchor="ctr"/>
                </a:tc>
                <a:tc>
                  <a:txBody>
                    <a:bodyPr/>
                    <a:lstStyle/>
                    <a:p>
                      <a:pPr algn="ctr"/>
                      <a:r>
                        <a:rPr lang="en-US" sz="2000" dirty="0" smtClean="0"/>
                        <a:t>2 years</a:t>
                      </a:r>
                      <a:endParaRPr lang="en-US" sz="2000" dirty="0"/>
                    </a:p>
                  </a:txBody>
                  <a:tcPr anchor="ctr"/>
                </a:tc>
              </a:tr>
              <a:tr h="455867">
                <a:tc>
                  <a:txBody>
                    <a:bodyPr/>
                    <a:lstStyle/>
                    <a:p>
                      <a:r>
                        <a:rPr lang="en-US" sz="2400" dirty="0" smtClean="0"/>
                        <a:t>DSU</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FF0000"/>
                          </a:solidFill>
                          <a:latin typeface="+mn-lt"/>
                          <a:ea typeface="+mn-ea"/>
                          <a:cs typeface="+mn-cs"/>
                        </a:rPr>
                        <a:t>Start with AR</a:t>
                      </a:r>
                      <a:endParaRPr lang="en-US" sz="2000" kern="1200" dirty="0">
                        <a:solidFill>
                          <a:srgbClr val="FF0000"/>
                        </a:solidFill>
                        <a:latin typeface="+mn-lt"/>
                        <a:ea typeface="+mn-ea"/>
                        <a:cs typeface="+mn-cs"/>
                      </a:endParaRPr>
                    </a:p>
                  </a:txBody>
                  <a:tcPr anchor="ctr">
                    <a:solidFill>
                      <a:schemeClr val="tx1"/>
                    </a:solidFill>
                  </a:tcPr>
                </a:tc>
                <a:tc>
                  <a:txBody>
                    <a:bodyPr/>
                    <a:lstStyle/>
                    <a:p>
                      <a:pPr algn="ctr"/>
                      <a:r>
                        <a:rPr lang="en-US" sz="2000" dirty="0" smtClean="0"/>
                        <a:t>2 years</a:t>
                      </a:r>
                      <a:endParaRPr lang="en-US" sz="2000" dirty="0"/>
                    </a:p>
                  </a:txBody>
                  <a:tcPr anchor="ctr">
                    <a:solidFill>
                      <a:schemeClr val="tx1"/>
                    </a:solidFill>
                  </a:tcPr>
                </a:tc>
                <a:tc>
                  <a:txBody>
                    <a:bodyPr/>
                    <a:lstStyle/>
                    <a:p>
                      <a:pPr algn="ctr"/>
                      <a:r>
                        <a:rPr lang="en-US" sz="2000" dirty="0" smtClean="0"/>
                        <a:t>2 years</a:t>
                      </a:r>
                      <a:endParaRPr lang="en-US" sz="2000" dirty="0"/>
                    </a:p>
                  </a:txBody>
                  <a:tcPr anchor="ctr"/>
                </a:tc>
                <a:tc>
                  <a:txBody>
                    <a:bodyPr/>
                    <a:lstStyle/>
                    <a:p>
                      <a:pPr algn="ctr"/>
                      <a:r>
                        <a:rPr lang="en-US" sz="2000" dirty="0" smtClean="0"/>
                        <a:t>2 years</a:t>
                      </a:r>
                      <a:endParaRPr lang="en-US" sz="2000" dirty="0"/>
                    </a:p>
                  </a:txBody>
                  <a:tcPr anchor="ctr"/>
                </a:tc>
              </a:tr>
              <a:tr h="455867">
                <a:tc>
                  <a:txBody>
                    <a:bodyPr/>
                    <a:lstStyle/>
                    <a:p>
                      <a:r>
                        <a:rPr lang="en-US" sz="2400" dirty="0" smtClean="0"/>
                        <a:t>UVU</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Start with EA</a:t>
                      </a:r>
                      <a:endParaRPr lang="en-US" sz="20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2 years</a:t>
                      </a:r>
                      <a:endParaRPr lang="en-US" sz="2000" dirty="0"/>
                    </a:p>
                  </a:txBody>
                  <a:tcPr anchor="ctr"/>
                </a:tc>
                <a:tc>
                  <a:txBody>
                    <a:bodyPr/>
                    <a:lstStyle/>
                    <a:p>
                      <a:pPr algn="ctr"/>
                      <a:r>
                        <a:rPr lang="en-US" sz="2000" dirty="0" smtClean="0"/>
                        <a:t>2 years</a:t>
                      </a:r>
                      <a:endParaRPr lang="en-US" sz="2000" dirty="0"/>
                    </a:p>
                  </a:txBody>
                  <a:tcPr anchor="ctr"/>
                </a:tc>
                <a:tc>
                  <a:txBody>
                    <a:bodyPr/>
                    <a:lstStyle/>
                    <a:p>
                      <a:pPr algn="ctr"/>
                      <a:r>
                        <a:rPr lang="en-US" sz="2000" dirty="0" smtClean="0"/>
                        <a:t>2</a:t>
                      </a:r>
                      <a:r>
                        <a:rPr lang="en-US" sz="2000" baseline="0" dirty="0" smtClean="0"/>
                        <a:t> years</a:t>
                      </a:r>
                      <a:endParaRPr lang="en-US" sz="2000" dirty="0"/>
                    </a:p>
                  </a:txBody>
                  <a:tcPr anchor="ctr"/>
                </a:tc>
              </a:tr>
              <a:tr h="455867">
                <a:tc>
                  <a:txBody>
                    <a:bodyPr/>
                    <a:lstStyle/>
                    <a:p>
                      <a:r>
                        <a:rPr lang="en-US" sz="2400" dirty="0" smtClean="0"/>
                        <a:t>SLCC</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Start with EA</a:t>
                      </a:r>
                    </a:p>
                  </a:txBody>
                  <a:tcPr anchor="ctr"/>
                </a:tc>
                <a:tc>
                  <a:txBody>
                    <a:bodyPr/>
                    <a:lstStyle/>
                    <a:p>
                      <a:pPr algn="ctr"/>
                      <a:r>
                        <a:rPr lang="en-US" sz="2000" u="none" dirty="0" smtClean="0">
                          <a:solidFill>
                            <a:srgbClr val="FF0000"/>
                          </a:solidFill>
                        </a:rPr>
                        <a:t>1 year</a:t>
                      </a:r>
                    </a:p>
                  </a:txBody>
                  <a:tcPr anchor="ctr"/>
                </a:tc>
                <a:tc>
                  <a:txBody>
                    <a:bodyPr/>
                    <a:lstStyle/>
                    <a:p>
                      <a:pPr algn="ctr"/>
                      <a:r>
                        <a:rPr lang="en-US" sz="2000" dirty="0" smtClean="0">
                          <a:solidFill>
                            <a:srgbClr val="FF0000"/>
                          </a:solidFill>
                        </a:rPr>
                        <a:t>1</a:t>
                      </a:r>
                      <a:r>
                        <a:rPr lang="en-US" sz="2000" baseline="0" dirty="0" smtClean="0">
                          <a:solidFill>
                            <a:srgbClr val="FF0000"/>
                          </a:solidFill>
                        </a:rPr>
                        <a:t> year</a:t>
                      </a:r>
                      <a:endParaRPr lang="en-US" sz="2000" dirty="0">
                        <a:solidFill>
                          <a:srgbClr val="FF0000"/>
                        </a:solidFill>
                      </a:endParaRPr>
                    </a:p>
                  </a:txBody>
                  <a:tcPr anchor="ctr"/>
                </a:tc>
                <a:tc>
                  <a:txBody>
                    <a:bodyPr/>
                    <a:lstStyle/>
                    <a:p>
                      <a:pPr algn="ctr"/>
                      <a:r>
                        <a:rPr lang="en-US" sz="2000" dirty="0" smtClean="0">
                          <a:solidFill>
                            <a:srgbClr val="FF0000"/>
                          </a:solidFill>
                        </a:rPr>
                        <a:t>1 year</a:t>
                      </a:r>
                      <a:endParaRPr lang="en-US" sz="2000" dirty="0">
                        <a:solidFill>
                          <a:srgbClr val="FF0000"/>
                        </a:solidFill>
                      </a:endParaRPr>
                    </a:p>
                  </a:txBody>
                  <a:tcPr anchor="ctr"/>
                </a:tc>
              </a:tr>
            </a:tbl>
          </a:graphicData>
        </a:graphic>
      </p:graphicFrame>
      <p:sp>
        <p:nvSpPr>
          <p:cNvPr id="6" name="Content Placeholder 2"/>
          <p:cNvSpPr txBox="1">
            <a:spLocks/>
          </p:cNvSpPr>
          <p:nvPr/>
        </p:nvSpPr>
        <p:spPr>
          <a:xfrm>
            <a:off x="390408" y="6602349"/>
            <a:ext cx="11096745" cy="255651"/>
          </a:xfrm>
          <a:prstGeom prst="rect">
            <a:avLst/>
          </a:prstGeom>
        </p:spPr>
        <p:txBody>
          <a:bodyPr vert="horz" lIns="91440" tIns="45720" rIns="91440" bIns="45720" rtlCol="0">
            <a:normAutofit fontScale="70000" lnSpcReduction="2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a:lstStyle>
          <a:p>
            <a:pPr marL="45720" indent="0">
              <a:buNone/>
            </a:pPr>
            <a:r>
              <a:rPr lang="en-US" dirty="0" smtClean="0"/>
              <a:t>Placement policy data from Summer 2014</a:t>
            </a:r>
          </a:p>
        </p:txBody>
      </p:sp>
    </p:spTree>
    <p:extLst>
      <p:ext uri="{BB962C8B-B14F-4D97-AF65-F5344CB8AC3E}">
        <p14:creationId xmlns:p14="http://schemas.microsoft.com/office/powerpoint/2010/main" val="140932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517" y="0"/>
            <a:ext cx="10098526" cy="1233424"/>
          </a:xfrm>
        </p:spPr>
        <p:txBody>
          <a:bodyPr/>
          <a:lstStyle/>
          <a:p>
            <a:r>
              <a:rPr lang="en-US" dirty="0" smtClean="0"/>
              <a:t>Placement Scores for College Level Math Courses</a:t>
            </a:r>
            <a:br>
              <a:rPr lang="en-US" dirty="0" smtClean="0"/>
            </a:br>
            <a:r>
              <a:rPr lang="en-US" dirty="0" smtClean="0"/>
              <a:t>ACT Scores</a:t>
            </a:r>
            <a:endParaRPr lang="en-US" dirty="0"/>
          </a:p>
        </p:txBody>
      </p:sp>
      <p:sp>
        <p:nvSpPr>
          <p:cNvPr id="3" name="Content Placeholder 2"/>
          <p:cNvSpPr>
            <a:spLocks noGrp="1"/>
          </p:cNvSpPr>
          <p:nvPr>
            <p:ph sz="half" idx="1"/>
          </p:nvPr>
        </p:nvSpPr>
        <p:spPr>
          <a:xfrm>
            <a:off x="720251" y="1701961"/>
            <a:ext cx="11096745" cy="4900388"/>
          </a:xfrm>
        </p:spPr>
        <p:txBody>
          <a:bodyPr>
            <a:normAutofit/>
          </a:bodyPr>
          <a:lstStyle/>
          <a:p>
            <a:r>
              <a:rPr lang="en-US" sz="3200" dirty="0" smtClean="0"/>
              <a:t>ACT Cut Scores</a:t>
            </a:r>
          </a:p>
          <a:p>
            <a:pPr lvl="1"/>
            <a:r>
              <a:rPr lang="en-US" sz="2400" dirty="0" smtClean="0"/>
              <a:t>23 for Math 1050 College Algebra and Math/Stat 1040 Intro to Statistics/Math 1030 Quantitative Reasoning</a:t>
            </a:r>
          </a:p>
          <a:p>
            <a:pPr lvl="2"/>
            <a:r>
              <a:rPr lang="en-US" sz="2400" dirty="0" smtClean="0"/>
              <a:t>SLCC also requires a 20 in Reading on the ACT</a:t>
            </a:r>
          </a:p>
          <a:p>
            <a:pPr marL="685800" lvl="2" indent="0">
              <a:buNone/>
            </a:pPr>
            <a:endParaRPr lang="en-US" sz="2400" dirty="0" smtClean="0"/>
          </a:p>
          <a:p>
            <a:pPr lvl="1"/>
            <a:r>
              <a:rPr lang="en-US" sz="2400" dirty="0" smtClean="0"/>
              <a:t>Course prerequisites require C or better to move to next course</a:t>
            </a:r>
          </a:p>
        </p:txBody>
      </p:sp>
      <p:sp>
        <p:nvSpPr>
          <p:cNvPr id="5" name="Content Placeholder 2"/>
          <p:cNvSpPr txBox="1">
            <a:spLocks/>
          </p:cNvSpPr>
          <p:nvPr/>
        </p:nvSpPr>
        <p:spPr>
          <a:xfrm>
            <a:off x="390408" y="6602349"/>
            <a:ext cx="11096745" cy="255651"/>
          </a:xfrm>
          <a:prstGeom prst="rect">
            <a:avLst/>
          </a:prstGeom>
        </p:spPr>
        <p:txBody>
          <a:bodyPr vert="horz" lIns="91440" tIns="45720" rIns="91440" bIns="45720" rtlCol="0">
            <a:normAutofit fontScale="70000" lnSpcReduction="2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a:lstStyle>
          <a:p>
            <a:pPr marL="45720" indent="0">
              <a:buNone/>
            </a:pPr>
            <a:r>
              <a:rPr lang="en-US" dirty="0" smtClean="0"/>
              <a:t>Placement policy data from Summer 2014</a:t>
            </a:r>
          </a:p>
        </p:txBody>
      </p:sp>
    </p:spTree>
    <p:extLst>
      <p:ext uri="{BB962C8B-B14F-4D97-AF65-F5344CB8AC3E}">
        <p14:creationId xmlns:p14="http://schemas.microsoft.com/office/powerpoint/2010/main" val="107543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213" y="0"/>
            <a:ext cx="10098526" cy="1233424"/>
          </a:xfrm>
        </p:spPr>
        <p:txBody>
          <a:bodyPr/>
          <a:lstStyle/>
          <a:p>
            <a:r>
              <a:rPr lang="en-US" dirty="0" smtClean="0"/>
              <a:t>Placement Scores for College Level Math Courses</a:t>
            </a:r>
            <a:br>
              <a:rPr lang="en-US" dirty="0" smtClean="0"/>
            </a:br>
            <a:r>
              <a:rPr lang="en-US" dirty="0" err="1" smtClean="0"/>
              <a:t>Accuplacer</a:t>
            </a:r>
            <a:r>
              <a:rPr lang="en-US" dirty="0" smtClean="0"/>
              <a:t> Scores and Prerequisite Courses</a:t>
            </a:r>
            <a:endParaRPr lang="en-US" dirty="0"/>
          </a:p>
        </p:txBody>
      </p:sp>
      <p:graphicFrame>
        <p:nvGraphicFramePr>
          <p:cNvPr id="9" name="Content Placeholder 8" descr="Sample table with 3 columns, 4 rows" title="Table"/>
          <p:cNvGraphicFramePr>
            <a:graphicFrameLocks noGrp="1"/>
          </p:cNvGraphicFramePr>
          <p:nvPr>
            <p:ph sz="half" idx="2"/>
            <p:extLst>
              <p:ext uri="{D42A27DB-BD31-4B8C-83A1-F6EECF244321}">
                <p14:modId xmlns:p14="http://schemas.microsoft.com/office/powerpoint/2010/main" val="3591526841"/>
              </p:ext>
            </p:extLst>
          </p:nvPr>
        </p:nvGraphicFramePr>
        <p:xfrm>
          <a:off x="580318" y="1582364"/>
          <a:ext cx="11182351" cy="4419600"/>
        </p:xfrm>
        <a:graphic>
          <a:graphicData uri="http://schemas.openxmlformats.org/drawingml/2006/table">
            <a:tbl>
              <a:tblPr firstRow="1" bandRow="1">
                <a:tableStyleId>{B301B821-A1FF-4177-AEE7-76D212191A09}</a:tableStyleId>
              </a:tblPr>
              <a:tblGrid>
                <a:gridCol w="1800226"/>
                <a:gridCol w="3127375"/>
                <a:gridCol w="3127375"/>
                <a:gridCol w="3127375"/>
              </a:tblGrid>
              <a:tr h="408587">
                <a:tc>
                  <a:txBody>
                    <a:bodyPr/>
                    <a:lstStyle/>
                    <a:p>
                      <a:r>
                        <a:rPr lang="en-US" sz="2800" dirty="0" smtClean="0"/>
                        <a:t>Institution</a:t>
                      </a:r>
                      <a:r>
                        <a:rPr lang="en-US" sz="2800" baseline="0" dirty="0" smtClean="0"/>
                        <a:t> </a:t>
                      </a:r>
                      <a:endParaRPr lang="en-US" sz="2800" dirty="0"/>
                    </a:p>
                  </a:txBody>
                  <a:tcPr anchor="ctr"/>
                </a:tc>
                <a:tc>
                  <a:txBody>
                    <a:bodyPr/>
                    <a:lstStyle/>
                    <a:p>
                      <a:pPr algn="ctr"/>
                      <a:r>
                        <a:rPr lang="en-US" sz="2800" dirty="0" smtClean="0"/>
                        <a:t>1050</a:t>
                      </a:r>
                      <a:endParaRPr lang="en-US" sz="2800" dirty="0"/>
                    </a:p>
                  </a:txBody>
                  <a:tcPr anchor="ctr"/>
                </a:tc>
                <a:tc>
                  <a:txBody>
                    <a:bodyPr/>
                    <a:lstStyle/>
                    <a:p>
                      <a:pPr algn="ctr"/>
                      <a:r>
                        <a:rPr lang="en-US" sz="2800" dirty="0" smtClean="0"/>
                        <a:t>1040</a:t>
                      </a:r>
                      <a:endParaRPr lang="en-US" sz="2800" dirty="0"/>
                    </a:p>
                  </a:txBody>
                  <a:tcPr anchor="ctr"/>
                </a:tc>
                <a:tc>
                  <a:txBody>
                    <a:bodyPr/>
                    <a:lstStyle/>
                    <a:p>
                      <a:pPr algn="ctr"/>
                      <a:r>
                        <a:rPr lang="en-US" sz="2800" dirty="0" smtClean="0"/>
                        <a:t>1030</a:t>
                      </a:r>
                      <a:endParaRPr lang="en-US" sz="2800" dirty="0"/>
                    </a:p>
                  </a:txBody>
                  <a:tcPr anchor="ctr"/>
                </a:tc>
              </a:tr>
              <a:tr h="360518">
                <a:tc>
                  <a:txBody>
                    <a:bodyPr/>
                    <a:lstStyle/>
                    <a:p>
                      <a:r>
                        <a:rPr lang="en-US" sz="2000" dirty="0" smtClean="0"/>
                        <a:t>UU</a:t>
                      </a:r>
                      <a:endParaRPr lang="en-US" sz="2000" dirty="0"/>
                    </a:p>
                  </a:txBody>
                  <a:tcPr anchor="ctr"/>
                </a:tc>
                <a:tc>
                  <a:txBody>
                    <a:bodyPr/>
                    <a:lstStyle/>
                    <a:p>
                      <a:pPr algn="ctr"/>
                      <a:r>
                        <a:rPr lang="en-US" sz="1600" dirty="0" smtClean="0"/>
                        <a:t>CLM</a:t>
                      </a:r>
                      <a:r>
                        <a:rPr lang="en-US" sz="1600" u="none" baseline="0" dirty="0" smtClean="0"/>
                        <a:t> </a:t>
                      </a:r>
                      <a:r>
                        <a:rPr lang="en-US" sz="1600" u="sng" baseline="0" dirty="0" smtClean="0"/>
                        <a:t>&gt;</a:t>
                      </a:r>
                      <a:r>
                        <a:rPr lang="en-US" sz="1600" u="none" baseline="0" dirty="0" smtClean="0"/>
                        <a:t> </a:t>
                      </a:r>
                      <a:r>
                        <a:rPr lang="en-US" sz="1600" baseline="0" dirty="0" smtClean="0"/>
                        <a:t>60; Math 1010</a:t>
                      </a:r>
                      <a:endParaRPr lang="en-US" sz="1600" dirty="0"/>
                    </a:p>
                  </a:txBody>
                  <a:tcPr anchor="ctr"/>
                </a:tc>
                <a:tc>
                  <a:txBody>
                    <a:bodyPr/>
                    <a:lstStyle/>
                    <a:p>
                      <a:pPr algn="ctr"/>
                      <a:r>
                        <a:rPr lang="en-US" sz="1600" dirty="0" smtClean="0"/>
                        <a:t>CLM</a:t>
                      </a:r>
                      <a:r>
                        <a:rPr lang="en-US" sz="1600" baseline="0" dirty="0" smtClean="0"/>
                        <a:t> </a:t>
                      </a:r>
                      <a:r>
                        <a:rPr lang="en-US" sz="1600" u="sng" baseline="0" dirty="0" smtClean="0"/>
                        <a:t>&gt;</a:t>
                      </a:r>
                      <a:r>
                        <a:rPr lang="en-US" sz="1600" u="none" baseline="0" dirty="0" smtClean="0"/>
                        <a:t> 50; Math 1010 or other QL</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dirty="0" smtClean="0"/>
                        <a:t>CLM</a:t>
                      </a:r>
                      <a:r>
                        <a:rPr lang="en-US" sz="1600" u="none" baseline="0" dirty="0" smtClean="0"/>
                        <a:t> </a:t>
                      </a:r>
                      <a:r>
                        <a:rPr lang="en-US" sz="1600" u="sng" baseline="0" dirty="0" smtClean="0"/>
                        <a:t>&gt;</a:t>
                      </a:r>
                      <a:r>
                        <a:rPr lang="en-US" sz="1600" u="none" baseline="0" dirty="0" smtClean="0"/>
                        <a:t> 50</a:t>
                      </a:r>
                      <a:r>
                        <a:rPr lang="en-US" sz="1600" baseline="0" dirty="0" smtClean="0"/>
                        <a:t>; Math 1010</a:t>
                      </a:r>
                      <a:endParaRPr lang="en-US" sz="1600" dirty="0"/>
                    </a:p>
                  </a:txBody>
                  <a:tcPr anchor="ctr"/>
                </a:tc>
              </a:tr>
              <a:tr h="504726">
                <a:tc>
                  <a:txBody>
                    <a:bodyPr/>
                    <a:lstStyle/>
                    <a:p>
                      <a:r>
                        <a:rPr lang="en-US" sz="2000" dirty="0" smtClean="0"/>
                        <a:t>USU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CLM</a:t>
                      </a:r>
                      <a:r>
                        <a:rPr lang="en-US" sz="1600" baseline="0" dirty="0" smtClean="0"/>
                        <a:t> 60-79;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Math 0995 or 1010</a:t>
                      </a:r>
                      <a:endParaRPr lang="en-US" sz="1600" dirty="0"/>
                    </a:p>
                  </a:txBody>
                  <a:tcPr anchor="ctr"/>
                </a:tc>
                <a:tc>
                  <a:txBody>
                    <a:bodyPr/>
                    <a:lstStyle/>
                    <a:p>
                      <a:pPr algn="ctr"/>
                      <a:r>
                        <a:rPr lang="en-US" sz="1600" dirty="0" smtClean="0"/>
                        <a:t>EA </a:t>
                      </a:r>
                      <a:r>
                        <a:rPr lang="en-US" sz="1600" u="sng" dirty="0" smtClean="0"/>
                        <a:t>&gt;</a:t>
                      </a:r>
                      <a:r>
                        <a:rPr lang="en-US" sz="1600" u="none" dirty="0" smtClean="0"/>
                        <a:t> 80 or CLM </a:t>
                      </a:r>
                      <a:r>
                        <a:rPr lang="en-US" sz="1600" u="sng" dirty="0" smtClean="0"/>
                        <a:t>&gt;</a:t>
                      </a:r>
                      <a:r>
                        <a:rPr lang="en-US" sz="1600" u="none" dirty="0" smtClean="0"/>
                        <a:t> 45;</a:t>
                      </a:r>
                    </a:p>
                    <a:p>
                      <a:pPr algn="ctr"/>
                      <a:r>
                        <a:rPr lang="en-US" sz="1600" u="none" dirty="0" smtClean="0"/>
                        <a:t>Math</a:t>
                      </a:r>
                      <a:r>
                        <a:rPr lang="en-US" sz="1600" u="none" baseline="0" dirty="0" smtClean="0"/>
                        <a:t> 1010</a:t>
                      </a:r>
                      <a:endParaRPr lang="en-US" sz="1600" dirty="0"/>
                    </a:p>
                  </a:txBody>
                  <a:tcPr anchor="ctr"/>
                </a:tc>
                <a:tc>
                  <a:txBody>
                    <a:bodyPr/>
                    <a:lstStyle/>
                    <a:p>
                      <a:pPr algn="ctr"/>
                      <a:r>
                        <a:rPr lang="en-US" sz="1600" dirty="0" smtClean="0"/>
                        <a:t>CLM </a:t>
                      </a:r>
                      <a:r>
                        <a:rPr lang="en-US" sz="1600" u="sng" dirty="0" smtClean="0"/>
                        <a:t>&gt;</a:t>
                      </a:r>
                      <a:r>
                        <a:rPr lang="en-US" sz="1600" u="none" dirty="0" smtClean="0"/>
                        <a:t> 50;</a:t>
                      </a:r>
                      <a:r>
                        <a:rPr lang="en-US" sz="1600" u="none" baseline="0" dirty="0" smtClean="0"/>
                        <a:t> Math 1010</a:t>
                      </a:r>
                      <a:endParaRPr lang="en-US" sz="1600" dirty="0"/>
                    </a:p>
                  </a:txBody>
                  <a:tcPr anchor="ctr"/>
                </a:tc>
              </a:tr>
              <a:tr h="360518">
                <a:tc>
                  <a:txBody>
                    <a:bodyPr/>
                    <a:lstStyle/>
                    <a:p>
                      <a:r>
                        <a:rPr lang="en-US" sz="2000" dirty="0" smtClean="0"/>
                        <a:t>WSU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dirty="0" smtClean="0"/>
                        <a:t>CLM</a:t>
                      </a:r>
                      <a:r>
                        <a:rPr lang="en-US" sz="1600" u="none" baseline="0" dirty="0" smtClean="0"/>
                        <a:t> 50-69</a:t>
                      </a:r>
                      <a:r>
                        <a:rPr lang="en-US" sz="1600" baseline="0" dirty="0" smtClean="0"/>
                        <a:t>; Math 1010</a:t>
                      </a:r>
                      <a:endParaRPr 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dirty="0" smtClean="0"/>
                        <a:t>CLM</a:t>
                      </a:r>
                      <a:r>
                        <a:rPr lang="en-US" sz="1600" u="none" baseline="0" dirty="0" smtClean="0"/>
                        <a:t> 50-69</a:t>
                      </a:r>
                      <a:r>
                        <a:rPr lang="en-US" sz="1600" baseline="0" dirty="0" smtClean="0"/>
                        <a:t>; Math 1010 </a:t>
                      </a:r>
                      <a:r>
                        <a:rPr lang="en-US" sz="1600" baseline="0" smtClean="0"/>
                        <a:t>or other QL</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dirty="0" smtClean="0"/>
                        <a:t>CLM</a:t>
                      </a:r>
                      <a:r>
                        <a:rPr lang="en-US" sz="1600" u="none" baseline="0" dirty="0" smtClean="0"/>
                        <a:t> 50-69</a:t>
                      </a:r>
                      <a:r>
                        <a:rPr lang="en-US" sz="1600" baseline="0" dirty="0" smtClean="0"/>
                        <a:t>; Math 1010</a:t>
                      </a:r>
                      <a:endParaRPr lang="en-US" sz="1600" dirty="0" smtClean="0"/>
                    </a:p>
                  </a:txBody>
                  <a:tcPr anchor="ctr"/>
                </a:tc>
              </a:tr>
              <a:tr h="360518">
                <a:tc>
                  <a:txBody>
                    <a:bodyPr/>
                    <a:lstStyle/>
                    <a:p>
                      <a:r>
                        <a:rPr lang="en-US" sz="2000" dirty="0" smtClean="0"/>
                        <a:t>SUU</a:t>
                      </a:r>
                      <a:endParaRPr lang="en-US" sz="2000" dirty="0"/>
                    </a:p>
                  </a:txBody>
                  <a:tcPr anchor="ctr"/>
                </a:tc>
                <a:tc>
                  <a:txBody>
                    <a:bodyPr/>
                    <a:lstStyle/>
                    <a:p>
                      <a:pPr algn="ctr"/>
                      <a:r>
                        <a:rPr lang="en-US" sz="1600" dirty="0" smtClean="0"/>
                        <a:t>CLM 50-89;</a:t>
                      </a:r>
                      <a:r>
                        <a:rPr lang="en-US" sz="1600" baseline="0" dirty="0" smtClean="0"/>
                        <a:t> Math 1010</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CLM 50-89;</a:t>
                      </a:r>
                      <a:r>
                        <a:rPr lang="en-US" sz="1600" baseline="0" dirty="0" smtClean="0"/>
                        <a:t> Math 1010</a:t>
                      </a:r>
                      <a:endParaRPr lang="en-US" sz="1600" dirty="0" smtClean="0"/>
                    </a:p>
                  </a:txBody>
                  <a:tcPr anchor="ctr"/>
                </a:tc>
                <a:tc>
                  <a:txBody>
                    <a:bodyPr/>
                    <a:lstStyle/>
                    <a:p>
                      <a:pPr algn="ctr"/>
                      <a:r>
                        <a:rPr lang="en-US" sz="1600" dirty="0" smtClean="0"/>
                        <a:t>CLM 50-89; Math 1010</a:t>
                      </a:r>
                      <a:endParaRPr lang="en-US" sz="1600" dirty="0"/>
                    </a:p>
                  </a:txBody>
                  <a:tcPr anchor="ctr"/>
                </a:tc>
              </a:tr>
              <a:tr h="504726">
                <a:tc>
                  <a:txBody>
                    <a:bodyPr/>
                    <a:lstStyle/>
                    <a:p>
                      <a:r>
                        <a:rPr lang="en-US" sz="2000" dirty="0" smtClean="0"/>
                        <a:t>SNOW</a:t>
                      </a:r>
                      <a:endParaRPr lang="en-US" sz="2000" dirty="0"/>
                    </a:p>
                  </a:txBody>
                  <a:tcPr anchor="ctr"/>
                </a:tc>
                <a:tc>
                  <a:txBody>
                    <a:bodyPr/>
                    <a:lstStyle/>
                    <a:p>
                      <a:pPr algn="ctr"/>
                      <a:r>
                        <a:rPr lang="en-US" sz="1600" dirty="0" smtClean="0"/>
                        <a:t>EA </a:t>
                      </a:r>
                      <a:r>
                        <a:rPr lang="en-US" sz="1600" u="sng" dirty="0" smtClean="0"/>
                        <a:t>&gt;</a:t>
                      </a:r>
                      <a:r>
                        <a:rPr lang="en-US" sz="1600" u="none" dirty="0" smtClean="0"/>
                        <a:t> 90</a:t>
                      </a:r>
                      <a:r>
                        <a:rPr lang="en-US" sz="1600" u="none" baseline="0" dirty="0" smtClean="0"/>
                        <a:t> or</a:t>
                      </a:r>
                      <a:r>
                        <a:rPr lang="en-US" sz="1600" u="none" dirty="0" smtClean="0"/>
                        <a:t> CLM 50-69; </a:t>
                      </a:r>
                    </a:p>
                    <a:p>
                      <a:pPr algn="ctr"/>
                      <a:r>
                        <a:rPr lang="en-US" sz="1600" u="none" dirty="0" smtClean="0"/>
                        <a:t>Math 1010</a:t>
                      </a:r>
                      <a:endParaRPr lang="en-US" sz="1600" dirty="0"/>
                    </a:p>
                  </a:txBody>
                  <a:tcPr anchor="ctr"/>
                </a:tc>
                <a:tc>
                  <a:txBody>
                    <a:bodyPr/>
                    <a:lstStyle/>
                    <a:p>
                      <a:pPr algn="ctr"/>
                      <a:r>
                        <a:rPr lang="en-US" sz="1600" dirty="0" smtClean="0"/>
                        <a:t>EA </a:t>
                      </a:r>
                      <a:r>
                        <a:rPr lang="en-US" sz="1600" u="sng" dirty="0" smtClean="0"/>
                        <a:t>&gt;</a:t>
                      </a:r>
                      <a:r>
                        <a:rPr lang="en-US" sz="1600" u="none" dirty="0" smtClean="0"/>
                        <a:t> 90</a:t>
                      </a:r>
                      <a:r>
                        <a:rPr lang="en-US" sz="1600" u="none" baseline="0" dirty="0" smtClean="0"/>
                        <a:t> or</a:t>
                      </a:r>
                      <a:r>
                        <a:rPr lang="en-US" sz="1600" u="none" dirty="0" smtClean="0"/>
                        <a:t> CLM 50-69; </a:t>
                      </a:r>
                    </a:p>
                    <a:p>
                      <a:pPr algn="ctr"/>
                      <a:r>
                        <a:rPr lang="en-US" sz="1600" u="none" dirty="0" smtClean="0"/>
                        <a:t>Math 1010</a:t>
                      </a:r>
                      <a:endParaRPr lang="en-US" sz="1600" dirty="0" smtClean="0"/>
                    </a:p>
                  </a:txBody>
                  <a:tcPr anchor="ctr"/>
                </a:tc>
                <a:tc>
                  <a:txBody>
                    <a:bodyPr/>
                    <a:lstStyle/>
                    <a:p>
                      <a:pPr algn="ctr"/>
                      <a:r>
                        <a:rPr lang="en-US" sz="1600" dirty="0" smtClean="0"/>
                        <a:t>EA </a:t>
                      </a:r>
                      <a:r>
                        <a:rPr lang="en-US" sz="1600" u="sng" dirty="0" smtClean="0"/>
                        <a:t>&gt;</a:t>
                      </a:r>
                      <a:r>
                        <a:rPr lang="en-US" sz="1600" dirty="0" smtClean="0"/>
                        <a:t> 90 or CLM 50-69; </a:t>
                      </a:r>
                    </a:p>
                    <a:p>
                      <a:pPr algn="ctr"/>
                      <a:r>
                        <a:rPr lang="en-US" sz="1600" dirty="0" smtClean="0"/>
                        <a:t>Math 1010</a:t>
                      </a:r>
                    </a:p>
                  </a:txBody>
                  <a:tcPr anchor="ctr"/>
                </a:tc>
              </a:tr>
              <a:tr h="360518">
                <a:tc>
                  <a:txBody>
                    <a:bodyPr/>
                    <a:lstStyle/>
                    <a:p>
                      <a:r>
                        <a:rPr lang="en-US" sz="2000" dirty="0" smtClean="0"/>
                        <a:t>DSU</a:t>
                      </a:r>
                      <a:endParaRPr lang="en-US" sz="2000" dirty="0"/>
                    </a:p>
                  </a:txBody>
                  <a:tcPr anchor="ctr"/>
                </a:tc>
                <a:tc>
                  <a:txBody>
                    <a:bodyPr/>
                    <a:lstStyle/>
                    <a:p>
                      <a:pPr algn="ctr"/>
                      <a:r>
                        <a:rPr lang="en-US" sz="1600" dirty="0" smtClean="0"/>
                        <a:t>EA 89-94; Math 1010 or 1000 </a:t>
                      </a:r>
                      <a:endParaRPr lang="en-US" sz="1600" dirty="0"/>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EA 89-94; Math 1010 or 1000 </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EA 89-94; Math 1010 or 1000 </a:t>
                      </a:r>
                    </a:p>
                  </a:txBody>
                  <a:tcPr anchor="ctr"/>
                </a:tc>
              </a:tr>
              <a:tr h="504726">
                <a:tc>
                  <a:txBody>
                    <a:bodyPr/>
                    <a:lstStyle/>
                    <a:p>
                      <a:r>
                        <a:rPr lang="en-US" sz="2000" dirty="0" smtClean="0"/>
                        <a:t>UVU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CLM</a:t>
                      </a:r>
                      <a:r>
                        <a:rPr lang="en-US" sz="1600" u="none" baseline="0" dirty="0" smtClean="0"/>
                        <a:t> </a:t>
                      </a:r>
                      <a:r>
                        <a:rPr lang="en-US" sz="1600" u="sng" baseline="0" dirty="0" smtClean="0"/>
                        <a:t>&gt;</a:t>
                      </a:r>
                      <a:r>
                        <a:rPr lang="en-US" sz="1600" u="none" baseline="0" dirty="0" smtClean="0"/>
                        <a:t> </a:t>
                      </a:r>
                      <a:r>
                        <a:rPr lang="en-US" sz="1600" baseline="0" dirty="0" smtClean="0"/>
                        <a:t>60;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MAT 1000 or MAT 1010</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CLM</a:t>
                      </a:r>
                      <a:r>
                        <a:rPr lang="en-US" sz="1600" u="none" baseline="0" dirty="0" smtClean="0"/>
                        <a:t> </a:t>
                      </a:r>
                      <a:r>
                        <a:rPr lang="en-US" sz="1600" u="sng" baseline="0" dirty="0" smtClean="0"/>
                        <a:t>&gt;</a:t>
                      </a:r>
                      <a:r>
                        <a:rPr lang="en-US" sz="1600" u="none" baseline="0" dirty="0" smtClean="0"/>
                        <a:t> </a:t>
                      </a:r>
                      <a:r>
                        <a:rPr lang="en-US" sz="1600" baseline="0" dirty="0" smtClean="0"/>
                        <a:t>60;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MAT 1000 or MAT 1010</a:t>
                      </a:r>
                      <a:endParaRPr lang="en-US" sz="1600" dirty="0" smtClean="0"/>
                    </a:p>
                  </a:txBody>
                  <a:tcPr anchor="ctr"/>
                </a:tc>
                <a:tc>
                  <a:txBody>
                    <a:bodyPr/>
                    <a:lstStyle/>
                    <a:p>
                      <a:pPr algn="ctr"/>
                      <a:r>
                        <a:rPr lang="en-US" sz="1600" dirty="0" smtClean="0"/>
                        <a:t>CLM</a:t>
                      </a:r>
                      <a:r>
                        <a:rPr lang="en-US" sz="1600" u="none" baseline="0" dirty="0" smtClean="0"/>
                        <a:t> </a:t>
                      </a:r>
                      <a:r>
                        <a:rPr lang="en-US" sz="1600" u="sng" baseline="0" dirty="0" smtClean="0"/>
                        <a:t>&gt;</a:t>
                      </a:r>
                      <a:r>
                        <a:rPr lang="en-US" sz="1600" u="none" baseline="0" dirty="0" smtClean="0"/>
                        <a:t> </a:t>
                      </a:r>
                      <a:r>
                        <a:rPr lang="en-US" sz="1600" baseline="0" dirty="0" smtClean="0"/>
                        <a:t>60</a:t>
                      </a:r>
                      <a:r>
                        <a:rPr lang="en-US" sz="1600" dirty="0" smtClean="0"/>
                        <a:t>; </a:t>
                      </a:r>
                    </a:p>
                    <a:p>
                      <a:pPr algn="ctr"/>
                      <a:r>
                        <a:rPr lang="en-US" sz="1600" dirty="0" smtClean="0"/>
                        <a:t>MAT 1000 or MAT 1010</a:t>
                      </a:r>
                    </a:p>
                  </a:txBody>
                  <a:tcPr anchor="ctr"/>
                </a:tc>
              </a:tr>
              <a:tr h="504726">
                <a:tc>
                  <a:txBody>
                    <a:bodyPr/>
                    <a:lstStyle/>
                    <a:p>
                      <a:r>
                        <a:rPr lang="en-US" sz="2000" dirty="0" smtClean="0"/>
                        <a:t>SLCC</a:t>
                      </a:r>
                      <a:endParaRPr lang="en-US" sz="2000" dirty="0"/>
                    </a:p>
                  </a:txBody>
                  <a:tcPr anchor="ctr"/>
                </a:tc>
                <a:tc>
                  <a:txBody>
                    <a:bodyPr/>
                    <a:lstStyle/>
                    <a:p>
                      <a:pPr algn="ctr"/>
                      <a:r>
                        <a:rPr lang="en-US" sz="1600" dirty="0" smtClean="0">
                          <a:solidFill>
                            <a:srgbClr val="FF0000"/>
                          </a:solidFill>
                        </a:rPr>
                        <a:t>CLM </a:t>
                      </a:r>
                      <a:r>
                        <a:rPr lang="en-US" sz="1600" u="sng" dirty="0" smtClean="0">
                          <a:solidFill>
                            <a:srgbClr val="FF0000"/>
                          </a:solidFill>
                        </a:rPr>
                        <a:t>&gt;</a:t>
                      </a:r>
                      <a:r>
                        <a:rPr lang="en-US" sz="1600" u="none" dirty="0" smtClean="0">
                          <a:solidFill>
                            <a:srgbClr val="FF0000"/>
                          </a:solidFill>
                        </a:rPr>
                        <a:t> 43 and Reading </a:t>
                      </a:r>
                      <a:r>
                        <a:rPr lang="en-US" sz="1600" u="sng" dirty="0" smtClean="0">
                          <a:solidFill>
                            <a:srgbClr val="FF0000"/>
                          </a:solidFill>
                        </a:rPr>
                        <a:t>&gt;</a:t>
                      </a:r>
                      <a:r>
                        <a:rPr lang="en-US" sz="1600" u="none" dirty="0" smtClean="0">
                          <a:solidFill>
                            <a:srgbClr val="FF0000"/>
                          </a:solidFill>
                        </a:rPr>
                        <a:t> 71</a:t>
                      </a:r>
                      <a:r>
                        <a:rPr lang="en-US" sz="1600" u="none" dirty="0" smtClean="0"/>
                        <a:t>;</a:t>
                      </a:r>
                    </a:p>
                    <a:p>
                      <a:pPr algn="ctr"/>
                      <a:r>
                        <a:rPr lang="en-US" sz="1600" u="none" dirty="0" smtClean="0"/>
                        <a:t>MATH</a:t>
                      </a:r>
                      <a:r>
                        <a:rPr lang="en-US" sz="1600" u="none" baseline="0" dirty="0" smtClean="0"/>
                        <a:t> 1010</a:t>
                      </a:r>
                      <a:endParaRPr lang="en-US" sz="1600" u="none" dirty="0" smtClean="0"/>
                    </a:p>
                  </a:txBody>
                  <a:tcPr anchor="ctr"/>
                </a:tc>
                <a:tc>
                  <a:txBody>
                    <a:bodyPr/>
                    <a:lstStyle/>
                    <a:p>
                      <a:pPr algn="ctr"/>
                      <a:r>
                        <a:rPr lang="en-US" sz="1600" dirty="0" smtClean="0">
                          <a:solidFill>
                            <a:srgbClr val="FF0000"/>
                          </a:solidFill>
                        </a:rPr>
                        <a:t>CLM </a:t>
                      </a:r>
                      <a:r>
                        <a:rPr lang="en-US" sz="1600" u="sng" dirty="0" smtClean="0">
                          <a:solidFill>
                            <a:srgbClr val="FF0000"/>
                          </a:solidFill>
                        </a:rPr>
                        <a:t>&gt;</a:t>
                      </a:r>
                      <a:r>
                        <a:rPr lang="en-US" sz="1600" dirty="0" smtClean="0">
                          <a:solidFill>
                            <a:srgbClr val="FF0000"/>
                          </a:solidFill>
                        </a:rPr>
                        <a:t> 43 and Reading </a:t>
                      </a:r>
                      <a:r>
                        <a:rPr lang="en-US" sz="1600" u="sng" dirty="0" smtClean="0">
                          <a:solidFill>
                            <a:srgbClr val="FF0000"/>
                          </a:solidFill>
                        </a:rPr>
                        <a:t>&gt;</a:t>
                      </a:r>
                      <a:r>
                        <a:rPr lang="en-US" sz="1600" u="none" dirty="0" smtClean="0">
                          <a:solidFill>
                            <a:srgbClr val="FF0000"/>
                          </a:solidFill>
                        </a:rPr>
                        <a:t> </a:t>
                      </a:r>
                      <a:r>
                        <a:rPr lang="en-US" sz="1600" dirty="0" smtClean="0">
                          <a:solidFill>
                            <a:srgbClr val="FF0000"/>
                          </a:solidFill>
                        </a:rPr>
                        <a:t>71</a:t>
                      </a:r>
                      <a:r>
                        <a:rPr lang="en-US" sz="1600" dirty="0" smtClean="0"/>
                        <a:t>;</a:t>
                      </a:r>
                    </a:p>
                    <a:p>
                      <a:pPr algn="ctr"/>
                      <a:r>
                        <a:rPr lang="en-US" sz="1600" dirty="0" smtClean="0"/>
                        <a:t>MATH 1010</a:t>
                      </a:r>
                    </a:p>
                  </a:txBody>
                  <a:tcPr anchor="ctr"/>
                </a:tc>
                <a:tc>
                  <a:txBody>
                    <a:bodyPr/>
                    <a:lstStyle/>
                    <a:p>
                      <a:pPr algn="ctr"/>
                      <a:r>
                        <a:rPr lang="en-US" sz="1600" dirty="0" smtClean="0">
                          <a:solidFill>
                            <a:srgbClr val="FF0000"/>
                          </a:solidFill>
                        </a:rPr>
                        <a:t>CLM </a:t>
                      </a:r>
                      <a:r>
                        <a:rPr lang="en-US" sz="1600" u="sng" dirty="0" smtClean="0">
                          <a:solidFill>
                            <a:srgbClr val="FF0000"/>
                          </a:solidFill>
                        </a:rPr>
                        <a:t>&gt;</a:t>
                      </a:r>
                      <a:r>
                        <a:rPr lang="en-US" sz="1600" dirty="0" smtClean="0">
                          <a:solidFill>
                            <a:srgbClr val="FF0000"/>
                          </a:solidFill>
                        </a:rPr>
                        <a:t> 43 and Reading </a:t>
                      </a:r>
                      <a:r>
                        <a:rPr lang="en-US" sz="1600" u="sng" dirty="0" smtClean="0">
                          <a:solidFill>
                            <a:srgbClr val="FF0000"/>
                          </a:solidFill>
                        </a:rPr>
                        <a:t>&gt;</a:t>
                      </a:r>
                      <a:r>
                        <a:rPr lang="en-US" sz="1600" u="none" dirty="0" smtClean="0">
                          <a:solidFill>
                            <a:srgbClr val="FF0000"/>
                          </a:solidFill>
                        </a:rPr>
                        <a:t> </a:t>
                      </a:r>
                      <a:r>
                        <a:rPr lang="en-US" sz="1600" dirty="0" smtClean="0">
                          <a:solidFill>
                            <a:srgbClr val="FF0000"/>
                          </a:solidFill>
                        </a:rPr>
                        <a:t>71</a:t>
                      </a:r>
                      <a:r>
                        <a:rPr lang="en-US" sz="1600" dirty="0" smtClean="0"/>
                        <a:t>;</a:t>
                      </a:r>
                    </a:p>
                    <a:p>
                      <a:pPr algn="ctr"/>
                      <a:r>
                        <a:rPr lang="en-US" sz="1600" dirty="0" smtClean="0"/>
                        <a:t>MATH 1010</a:t>
                      </a:r>
                    </a:p>
                  </a:txBody>
                  <a:tcPr anchor="ctr"/>
                </a:tc>
              </a:tr>
            </a:tbl>
          </a:graphicData>
        </a:graphic>
      </p:graphicFrame>
      <p:sp>
        <p:nvSpPr>
          <p:cNvPr id="5" name="Content Placeholder 2"/>
          <p:cNvSpPr txBox="1">
            <a:spLocks/>
          </p:cNvSpPr>
          <p:nvPr/>
        </p:nvSpPr>
        <p:spPr>
          <a:xfrm>
            <a:off x="390408" y="6602349"/>
            <a:ext cx="11096745" cy="255651"/>
          </a:xfrm>
          <a:prstGeom prst="rect">
            <a:avLst/>
          </a:prstGeom>
        </p:spPr>
        <p:txBody>
          <a:bodyPr vert="horz" lIns="91440" tIns="45720" rIns="91440" bIns="45720" rtlCol="0">
            <a:normAutofit fontScale="70000" lnSpcReduction="2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a:lstStyle>
          <a:p>
            <a:pPr marL="45720" indent="0">
              <a:buNone/>
            </a:pPr>
            <a:r>
              <a:rPr lang="en-US" dirty="0" smtClean="0"/>
              <a:t>Placement policy data from Summer 2014</a:t>
            </a:r>
          </a:p>
        </p:txBody>
      </p:sp>
    </p:spTree>
    <p:extLst>
      <p:ext uri="{BB962C8B-B14F-4D97-AF65-F5344CB8AC3E}">
        <p14:creationId xmlns:p14="http://schemas.microsoft.com/office/powerpoint/2010/main" val="255902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079" y="-704215"/>
            <a:ext cx="10098526" cy="1233424"/>
          </a:xfrm>
        </p:spPr>
        <p:txBody>
          <a:bodyPr/>
          <a:lstStyle/>
          <a:p>
            <a:r>
              <a:rPr lang="en-US" dirty="0" smtClean="0"/>
              <a:t>Placement Scores for Remedial Math Courses</a:t>
            </a:r>
            <a:endParaRPr lang="en-US" dirty="0"/>
          </a:p>
        </p:txBody>
      </p:sp>
      <p:graphicFrame>
        <p:nvGraphicFramePr>
          <p:cNvPr id="9" name="Content Placeholder 8" descr="Sample table with 3 columns, 4 rows" title="Table"/>
          <p:cNvGraphicFramePr>
            <a:graphicFrameLocks noGrp="1"/>
          </p:cNvGraphicFramePr>
          <p:nvPr>
            <p:ph sz="half" idx="2"/>
            <p:extLst>
              <p:ext uri="{D42A27DB-BD31-4B8C-83A1-F6EECF244321}">
                <p14:modId xmlns:p14="http://schemas.microsoft.com/office/powerpoint/2010/main" val="3286750099"/>
              </p:ext>
            </p:extLst>
          </p:nvPr>
        </p:nvGraphicFramePr>
        <p:xfrm>
          <a:off x="266700" y="517965"/>
          <a:ext cx="11696700" cy="6053432"/>
        </p:xfrm>
        <a:graphic>
          <a:graphicData uri="http://schemas.openxmlformats.org/drawingml/2006/table">
            <a:tbl>
              <a:tblPr firstRow="1" bandRow="1">
                <a:tableStyleId>{B301B821-A1FF-4177-AEE7-76D212191A09}</a:tableStyleId>
              </a:tblPr>
              <a:tblGrid>
                <a:gridCol w="1514475"/>
                <a:gridCol w="4286250"/>
                <a:gridCol w="3205935"/>
                <a:gridCol w="2690040"/>
              </a:tblGrid>
              <a:tr h="651493">
                <a:tc>
                  <a:txBody>
                    <a:bodyPr/>
                    <a:lstStyle/>
                    <a:p>
                      <a:r>
                        <a:rPr lang="en-US" sz="2400" dirty="0" smtClean="0"/>
                        <a:t>Institution</a:t>
                      </a:r>
                      <a:r>
                        <a:rPr lang="en-US" sz="2400" baseline="0" dirty="0" smtClean="0"/>
                        <a:t> </a:t>
                      </a:r>
                      <a:endParaRPr lang="en-US" sz="2400" dirty="0"/>
                    </a:p>
                  </a:txBody>
                  <a:tcPr anchor="ctr"/>
                </a:tc>
                <a:tc>
                  <a:txBody>
                    <a:bodyPr/>
                    <a:lstStyle/>
                    <a:p>
                      <a:pPr algn="ctr"/>
                      <a:r>
                        <a:rPr lang="en-US" sz="2400" dirty="0" smtClean="0"/>
                        <a:t>1010</a:t>
                      </a:r>
                      <a:endParaRPr lang="en-US" sz="2400" dirty="0"/>
                    </a:p>
                  </a:txBody>
                  <a:tcPr anchor="ctr"/>
                </a:tc>
                <a:tc>
                  <a:txBody>
                    <a:bodyPr/>
                    <a:lstStyle/>
                    <a:p>
                      <a:pPr algn="ctr"/>
                      <a:r>
                        <a:rPr lang="en-US" sz="2400" dirty="0" smtClean="0"/>
                        <a:t>990</a:t>
                      </a:r>
                      <a:endParaRPr lang="en-US" sz="2400" dirty="0"/>
                    </a:p>
                  </a:txBody>
                  <a:tcPr anchor="ctr"/>
                </a:tc>
                <a:tc>
                  <a:txBody>
                    <a:bodyPr/>
                    <a:lstStyle/>
                    <a:p>
                      <a:pPr algn="ctr"/>
                      <a:r>
                        <a:rPr lang="en-US" sz="2400" dirty="0" smtClean="0"/>
                        <a:t>950</a:t>
                      </a:r>
                      <a:endParaRPr lang="en-US" sz="2400" dirty="0"/>
                    </a:p>
                  </a:txBody>
                  <a:tcPr anchor="ctr"/>
                </a:tc>
              </a:tr>
              <a:tr h="625598">
                <a:tc>
                  <a:txBody>
                    <a:bodyPr/>
                    <a:lstStyle/>
                    <a:p>
                      <a:r>
                        <a:rPr lang="en-US" sz="2000" dirty="0" smtClean="0"/>
                        <a:t>UU</a:t>
                      </a:r>
                      <a:endParaRPr lang="en-US" sz="2000" dirty="0"/>
                    </a:p>
                  </a:txBody>
                  <a:tcPr anchor="ctr"/>
                </a:tc>
                <a:tc>
                  <a:txBody>
                    <a:bodyPr/>
                    <a:lstStyle/>
                    <a:p>
                      <a:pPr algn="ctr"/>
                      <a:r>
                        <a:rPr lang="en-US" sz="1600" dirty="0" smtClean="0"/>
                        <a:t>EA 54-89 or EA 90+ </a:t>
                      </a:r>
                      <a:r>
                        <a:rPr lang="en-US" sz="1600" u="sng" dirty="0" smtClean="0"/>
                        <a:t>and</a:t>
                      </a:r>
                      <a:r>
                        <a:rPr lang="en-US" sz="1600" dirty="0" smtClean="0"/>
                        <a:t> 0-49 CLM; ACT 18; </a:t>
                      </a:r>
                    </a:p>
                    <a:p>
                      <a:pPr algn="ctr"/>
                      <a:r>
                        <a:rPr lang="en-US" sz="1600" dirty="0" smtClean="0"/>
                        <a:t>Math 0990 (C-)</a:t>
                      </a:r>
                      <a:endParaRPr lang="en-US" sz="1600" dirty="0"/>
                    </a:p>
                  </a:txBody>
                  <a:tcPr anchor="ctr"/>
                </a:tc>
                <a:tc>
                  <a:txBody>
                    <a:bodyPr/>
                    <a:lstStyle/>
                    <a:p>
                      <a:pPr algn="ctr"/>
                      <a:r>
                        <a:rPr lang="en-US" sz="1600" dirty="0" smtClean="0"/>
                        <a:t>AR &lt; 120 or EA 0-54; ACT 14-17</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N/A</a:t>
                      </a:r>
                      <a:endParaRPr lang="en-US" sz="1600" dirty="0"/>
                    </a:p>
                  </a:txBody>
                  <a:tcPr anchor="ctr"/>
                </a:tc>
              </a:tr>
              <a:tr h="889008">
                <a:tc>
                  <a:txBody>
                    <a:bodyPr/>
                    <a:lstStyle/>
                    <a:p>
                      <a:r>
                        <a:rPr lang="en-US" sz="2000" dirty="0" smtClean="0"/>
                        <a:t>USU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EA 58-99 or CLM 40-49;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ACT 18 </a:t>
                      </a:r>
                      <a:r>
                        <a:rPr lang="en-US" sz="1600" u="sng" dirty="0" smtClean="0"/>
                        <a:t>and</a:t>
                      </a:r>
                      <a:r>
                        <a:rPr lang="en-US" sz="1600" dirty="0" smtClean="0"/>
                        <a:t> placement</a:t>
                      </a:r>
                      <a:r>
                        <a:rPr lang="en-US" sz="1600" baseline="0" dirty="0" smtClean="0"/>
                        <a:t> test; Math 0990 (C-)</a:t>
                      </a:r>
                      <a:endParaRPr lang="en-US" sz="1600" dirty="0"/>
                    </a:p>
                  </a:txBody>
                  <a:tcPr anchor="ctr"/>
                </a:tc>
                <a:tc>
                  <a:txBody>
                    <a:bodyPr/>
                    <a:lstStyle/>
                    <a:p>
                      <a:pPr algn="ctr"/>
                      <a:r>
                        <a:rPr lang="en-US" sz="1600" u="none" dirty="0" smtClean="0"/>
                        <a:t>EA</a:t>
                      </a:r>
                      <a:r>
                        <a:rPr lang="en-US" sz="1600" u="none" baseline="0" dirty="0" smtClean="0"/>
                        <a:t> 40-57; Math 950 (C-)</a:t>
                      </a:r>
                      <a:endParaRPr lang="en-US" sz="1600" u="none" dirty="0" smtClean="0"/>
                    </a:p>
                  </a:txBody>
                  <a:tcPr anchor="ctr"/>
                </a:tc>
                <a:tc>
                  <a:txBody>
                    <a:bodyPr/>
                    <a:lstStyle/>
                    <a:p>
                      <a:pPr algn="ctr"/>
                      <a:r>
                        <a:rPr lang="en-US" sz="1600" dirty="0" smtClean="0"/>
                        <a:t>EA 0-39; ACT 11-16</a:t>
                      </a:r>
                    </a:p>
                    <a:p>
                      <a:pPr algn="ctr"/>
                      <a:r>
                        <a:rPr lang="en-US" sz="1600" dirty="0" smtClean="0"/>
                        <a:t>USU</a:t>
                      </a:r>
                      <a:r>
                        <a:rPr lang="en-US" sz="1600" baseline="0" dirty="0" smtClean="0"/>
                        <a:t> Eastern Only</a:t>
                      </a:r>
                      <a:endParaRPr lang="en-US" sz="1600" dirty="0"/>
                    </a:p>
                  </a:txBody>
                  <a:tcPr anchor="ctr"/>
                </a:tc>
              </a:tr>
              <a:tr h="498201">
                <a:tc>
                  <a:txBody>
                    <a:bodyPr/>
                    <a:lstStyle/>
                    <a:p>
                      <a:r>
                        <a:rPr lang="en-US" sz="2000" dirty="0" smtClean="0"/>
                        <a:t>WSU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dirty="0" smtClean="0"/>
                        <a:t>Rubric</a:t>
                      </a:r>
                      <a:r>
                        <a:rPr lang="en-US" sz="1600" u="none" baseline="0" dirty="0" smtClean="0"/>
                        <a:t> of HS GPA &amp; ACT; Math 0990 (C)</a:t>
                      </a:r>
                      <a:endParaRPr 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dirty="0" smtClean="0"/>
                        <a:t>EA </a:t>
                      </a:r>
                      <a:r>
                        <a:rPr lang="en-US" sz="1600" u="sng" dirty="0" smtClean="0"/>
                        <a:t>&gt;</a:t>
                      </a:r>
                      <a:r>
                        <a:rPr lang="en-US" sz="1600" u="none" dirty="0" smtClean="0"/>
                        <a:t> 81</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AR 0-74</a:t>
                      </a:r>
                    </a:p>
                  </a:txBody>
                  <a:tcPr anchor="ctr"/>
                </a:tc>
              </a:tr>
              <a:tr h="625598">
                <a:tc>
                  <a:txBody>
                    <a:bodyPr/>
                    <a:lstStyle/>
                    <a:p>
                      <a:r>
                        <a:rPr lang="en-US" sz="2000" dirty="0" smtClean="0"/>
                        <a:t>SUU</a:t>
                      </a:r>
                      <a:endParaRPr lang="en-US" sz="2000" dirty="0"/>
                    </a:p>
                  </a:txBody>
                  <a:tcPr anchor="ctr"/>
                </a:tc>
                <a:tc>
                  <a:txBody>
                    <a:bodyPr/>
                    <a:lstStyle/>
                    <a:p>
                      <a:pPr algn="ctr"/>
                      <a:r>
                        <a:rPr lang="en-US" sz="1600" dirty="0" smtClean="0"/>
                        <a:t>EA</a:t>
                      </a:r>
                      <a:r>
                        <a:rPr lang="en-US" sz="1600" baseline="0" dirty="0" smtClean="0"/>
                        <a:t> 55-89 or CLM 0-49;</a:t>
                      </a:r>
                    </a:p>
                    <a:p>
                      <a:pPr algn="ctr"/>
                      <a:r>
                        <a:rPr lang="en-US" sz="1600" baseline="0" dirty="0" smtClean="0"/>
                        <a:t>ACT 18; </a:t>
                      </a:r>
                      <a:r>
                        <a:rPr lang="en-US" sz="1600" baseline="0" dirty="0" smtClean="0">
                          <a:solidFill>
                            <a:srgbClr val="FF0000"/>
                          </a:solidFill>
                        </a:rPr>
                        <a:t>Math 0990 (B-)</a:t>
                      </a:r>
                      <a:endParaRPr lang="en-US" sz="160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AR</a:t>
                      </a:r>
                      <a:r>
                        <a:rPr lang="en-US" sz="1600" baseline="0" dirty="0" smtClean="0"/>
                        <a:t> </a:t>
                      </a:r>
                      <a:r>
                        <a:rPr lang="en-US" sz="1600" u="sng" baseline="0" dirty="0" smtClean="0"/>
                        <a:t>&gt;</a:t>
                      </a:r>
                      <a:r>
                        <a:rPr lang="en-US" sz="1600" u="none" baseline="0" dirty="0" smtClean="0"/>
                        <a:t> 65 or EA 40-54;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baseline="0" dirty="0" smtClean="0"/>
                        <a:t>ACT 14-17; </a:t>
                      </a:r>
                      <a:r>
                        <a:rPr lang="en-US" sz="1600" u="none" baseline="0" dirty="0" smtClean="0">
                          <a:solidFill>
                            <a:srgbClr val="FF0000"/>
                          </a:solidFill>
                        </a:rPr>
                        <a:t>Math 0950 (B-)</a:t>
                      </a:r>
                      <a:endParaRPr lang="en-US" sz="1600" dirty="0" smtClean="0">
                        <a:solidFill>
                          <a:srgbClr val="FF0000"/>
                        </a:solidFill>
                      </a:endParaRPr>
                    </a:p>
                  </a:txBody>
                  <a:tcPr anchor="ctr"/>
                </a:tc>
                <a:tc>
                  <a:txBody>
                    <a:bodyPr/>
                    <a:lstStyle/>
                    <a:p>
                      <a:pPr algn="ctr"/>
                      <a:r>
                        <a:rPr lang="en-US" sz="1600" dirty="0" smtClean="0"/>
                        <a:t>AR 0-64</a:t>
                      </a:r>
                      <a:endParaRPr lang="en-US" sz="1600" dirty="0"/>
                    </a:p>
                  </a:txBody>
                  <a:tcPr anchor="ctr"/>
                </a:tc>
              </a:tr>
              <a:tr h="728138">
                <a:tc>
                  <a:txBody>
                    <a:bodyPr/>
                    <a:lstStyle/>
                    <a:p>
                      <a:r>
                        <a:rPr lang="en-US" sz="2000" dirty="0" smtClean="0"/>
                        <a:t>SNOW</a:t>
                      </a:r>
                      <a:endParaRPr lang="en-US" sz="2000" dirty="0"/>
                    </a:p>
                  </a:txBody>
                  <a:tcPr anchor="ctr"/>
                </a:tc>
                <a:tc>
                  <a:txBody>
                    <a:bodyPr/>
                    <a:lstStyle/>
                    <a:p>
                      <a:pPr algn="ctr"/>
                      <a:r>
                        <a:rPr lang="en-US" sz="1600" u="none" dirty="0" smtClean="0"/>
                        <a:t>AR</a:t>
                      </a:r>
                      <a:r>
                        <a:rPr lang="en-US" sz="1600" u="none" baseline="0" dirty="0" smtClean="0"/>
                        <a:t> 100+ or EA 55-89 or CLM 35-49;</a:t>
                      </a:r>
                    </a:p>
                    <a:p>
                      <a:pPr algn="ctr"/>
                      <a:r>
                        <a:rPr lang="en-US" sz="1600" u="none" baseline="0" dirty="0" smtClean="0"/>
                        <a:t>ACT 18; Math 0990 or 0970 (C)</a:t>
                      </a:r>
                      <a:endParaRPr lang="en-US" sz="1600" u="none" dirty="0" smtClean="0"/>
                    </a:p>
                  </a:txBody>
                  <a:tcPr anchor="ctr"/>
                </a:tc>
                <a:tc>
                  <a:txBody>
                    <a:bodyPr/>
                    <a:lstStyle/>
                    <a:p>
                      <a:pPr algn="ctr"/>
                      <a:r>
                        <a:rPr lang="en-US" sz="1600" u="none" dirty="0" smtClean="0"/>
                        <a:t>ACT 15-17</a:t>
                      </a:r>
                    </a:p>
                  </a:txBody>
                  <a:tcPr anchor="ctr"/>
                </a:tc>
                <a:tc>
                  <a:txBody>
                    <a:bodyPr/>
                    <a:lstStyle/>
                    <a:p>
                      <a:pPr algn="ctr"/>
                      <a:r>
                        <a:rPr lang="en-US" sz="1600" dirty="0" smtClean="0"/>
                        <a:t>AR 0-99 or EA 0-54;</a:t>
                      </a:r>
                    </a:p>
                    <a:p>
                      <a:pPr algn="ctr"/>
                      <a:r>
                        <a:rPr lang="en-US" sz="1600" dirty="0" smtClean="0"/>
                        <a:t>ACT 0-14</a:t>
                      </a:r>
                    </a:p>
                  </a:txBody>
                  <a:tcPr anchor="ctr"/>
                </a:tc>
              </a:tr>
              <a:tr h="567876">
                <a:tc>
                  <a:txBody>
                    <a:bodyPr/>
                    <a:lstStyle/>
                    <a:p>
                      <a:r>
                        <a:rPr lang="en-US" sz="2000" dirty="0" smtClean="0"/>
                        <a:t>DSU</a:t>
                      </a:r>
                      <a:endParaRPr lang="en-US" sz="2000" dirty="0"/>
                    </a:p>
                  </a:txBody>
                  <a:tcPr anchor="ctr"/>
                </a:tc>
                <a:tc>
                  <a:txBody>
                    <a:bodyPr/>
                    <a:lstStyle/>
                    <a:p>
                      <a:pPr marL="0" algn="ctr" defTabSz="914400" rtl="0" eaLnBrk="1" latinLnBrk="0" hangingPunct="1"/>
                      <a:r>
                        <a:rPr lang="en-US" sz="1600" u="none" kern="1200" smtClean="0">
                          <a:solidFill>
                            <a:schemeClr val="dk1"/>
                          </a:solidFill>
                          <a:latin typeface="+mn-lt"/>
                          <a:ea typeface="+mn-ea"/>
                          <a:cs typeface="+mn-cs"/>
                        </a:rPr>
                        <a:t>EA 54-88;</a:t>
                      </a:r>
                      <a:r>
                        <a:rPr lang="en-US" sz="1600" u="none" kern="1200" baseline="0" smtClean="0">
                          <a:solidFill>
                            <a:schemeClr val="dk1"/>
                          </a:solidFill>
                          <a:latin typeface="+mn-lt"/>
                          <a:ea typeface="+mn-ea"/>
                          <a:cs typeface="+mn-cs"/>
                        </a:rPr>
                        <a:t> ACT 18; Math 0990 (C)</a:t>
                      </a:r>
                      <a:endParaRPr lang="en-US" sz="1600" u="none" kern="1200" smtClean="0">
                        <a:solidFill>
                          <a:schemeClr val="dk1"/>
                        </a:solidFill>
                        <a:latin typeface="+mn-lt"/>
                        <a:ea typeface="+mn-ea"/>
                        <a:cs typeface="+mn-cs"/>
                      </a:endParaRPr>
                    </a:p>
                  </a:txBody>
                  <a:tcPr anchor="ctr">
                    <a:solidFill>
                      <a:schemeClr val="tx1"/>
                    </a:solidFill>
                  </a:tcPr>
                </a:tc>
                <a:tc>
                  <a:txBody>
                    <a:bodyPr/>
                    <a:lstStyle/>
                    <a:p>
                      <a:pPr algn="ctr"/>
                      <a:r>
                        <a:rPr lang="en-US" sz="1600" dirty="0" smtClean="0"/>
                        <a:t>AR 31-74 or EA 29-53; </a:t>
                      </a:r>
                    </a:p>
                    <a:p>
                      <a:pPr algn="ctr"/>
                      <a:r>
                        <a:rPr lang="en-US" sz="1600" dirty="0" smtClean="0"/>
                        <a:t>ACT 13-17; Math 0900 (C)</a:t>
                      </a:r>
                      <a:endParaRPr lang="en-US" sz="1600" dirty="0"/>
                    </a:p>
                  </a:txBody>
                  <a:tcPr anchor="ctr"/>
                </a:tc>
                <a:tc>
                  <a:txBody>
                    <a:bodyPr/>
                    <a:lstStyle/>
                    <a:p>
                      <a:pPr algn="ctr"/>
                      <a:r>
                        <a:rPr lang="en-US" sz="1600" dirty="0" smtClean="0"/>
                        <a:t>AR 0-30</a:t>
                      </a:r>
                      <a:r>
                        <a:rPr lang="en-US" sz="1600" baseline="0" dirty="0" smtClean="0"/>
                        <a:t> or EA 0-28;</a:t>
                      </a:r>
                    </a:p>
                    <a:p>
                      <a:pPr algn="ctr"/>
                      <a:r>
                        <a:rPr lang="en-US" sz="1600" baseline="0" dirty="0" smtClean="0"/>
                        <a:t>ACT 0-12</a:t>
                      </a:r>
                      <a:endParaRPr lang="en-US" sz="1600" dirty="0"/>
                    </a:p>
                  </a:txBody>
                  <a:tcPr anchor="ctr"/>
                </a:tc>
              </a:tr>
              <a:tr h="728138">
                <a:tc>
                  <a:txBody>
                    <a:bodyPr/>
                    <a:lstStyle/>
                    <a:p>
                      <a:r>
                        <a:rPr lang="en-US" sz="2000" dirty="0" smtClean="0"/>
                        <a:t>UVU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EA </a:t>
                      </a:r>
                      <a:r>
                        <a:rPr lang="en-US" sz="1600" u="sng" dirty="0" smtClean="0"/>
                        <a:t>&gt;</a:t>
                      </a:r>
                      <a:r>
                        <a:rPr lang="en-US" sz="1600" u="none" dirty="0" smtClean="0"/>
                        <a:t> 61</a:t>
                      </a:r>
                      <a:r>
                        <a:rPr lang="en-US" sz="1600" u="none" baseline="0" dirty="0" smtClean="0"/>
                        <a:t> or CLM 30-59;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baseline="0" dirty="0" smtClean="0">
                          <a:solidFill>
                            <a:srgbClr val="FF0000"/>
                          </a:solidFill>
                        </a:rPr>
                        <a:t>ACT 19</a:t>
                      </a:r>
                      <a:r>
                        <a:rPr lang="en-US" sz="1600" u="none" baseline="0" dirty="0" smtClean="0"/>
                        <a:t>; MAT 0990 or 0980 (C)</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AR </a:t>
                      </a:r>
                      <a:r>
                        <a:rPr lang="en-US" sz="1600" u="sng" dirty="0" smtClean="0"/>
                        <a:t>&gt;</a:t>
                      </a:r>
                      <a:r>
                        <a:rPr lang="en-US" sz="1600" u="none" dirty="0" smtClean="0"/>
                        <a:t> 90 or EA 46-60;</a:t>
                      </a:r>
                      <a:endParaRPr lang="en-US" sz="16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ACT 17-18; MAT 0950 or 0980 (C-)</a:t>
                      </a:r>
                      <a:endParaRPr lang="en-US" sz="1600" dirty="0" smtClean="0"/>
                    </a:p>
                  </a:txBody>
                  <a:tcPr anchor="ctr"/>
                </a:tc>
                <a:tc>
                  <a:txBody>
                    <a:bodyPr/>
                    <a:lstStyle/>
                    <a:p>
                      <a:pPr algn="ctr"/>
                      <a:r>
                        <a:rPr lang="en-US" sz="1600" i="1" dirty="0" smtClean="0"/>
                        <a:t>Appropriate </a:t>
                      </a:r>
                      <a:r>
                        <a:rPr lang="en-US" sz="1600" i="1" dirty="0" err="1" smtClean="0"/>
                        <a:t>Accuplacer</a:t>
                      </a:r>
                      <a:r>
                        <a:rPr lang="en-US" sz="1600" i="1" dirty="0" smtClean="0"/>
                        <a:t>; </a:t>
                      </a:r>
                    </a:p>
                    <a:p>
                      <a:pPr algn="ctr"/>
                      <a:r>
                        <a:rPr lang="en-US" sz="1600" dirty="0" smtClean="0"/>
                        <a:t>ACT 16; MAT 0920</a:t>
                      </a:r>
                      <a:r>
                        <a:rPr lang="en-US" sz="1600" baseline="0" dirty="0" smtClean="0"/>
                        <a:t> (C-)</a:t>
                      </a:r>
                      <a:endParaRPr lang="en-US" sz="1600" dirty="0" smtClean="0"/>
                    </a:p>
                  </a:txBody>
                  <a:tcPr anchor="ctr"/>
                </a:tc>
              </a:tr>
              <a:tr h="728138">
                <a:tc>
                  <a:txBody>
                    <a:bodyPr/>
                    <a:lstStyle/>
                    <a:p>
                      <a:r>
                        <a:rPr lang="en-US" sz="2000" dirty="0" smtClean="0"/>
                        <a:t>SLCC</a:t>
                      </a:r>
                      <a:endParaRPr lang="en-US" sz="2000" dirty="0"/>
                    </a:p>
                  </a:txBody>
                  <a:tcPr anchor="ctr"/>
                </a:tc>
                <a:tc>
                  <a:txBody>
                    <a:bodyPr/>
                    <a:lstStyle/>
                    <a:p>
                      <a:pPr algn="ctr"/>
                      <a:r>
                        <a:rPr lang="en-US" sz="1600" dirty="0" smtClean="0"/>
                        <a:t>EA 54-89 or CLM 0-42;</a:t>
                      </a:r>
                    </a:p>
                    <a:p>
                      <a:pPr algn="ctr"/>
                      <a:r>
                        <a:rPr lang="en-US" sz="1600" u="none" dirty="0" smtClean="0"/>
                        <a:t>ACT 18; Math 0990 or 0970 (C)</a:t>
                      </a:r>
                    </a:p>
                  </a:txBody>
                  <a:tcPr anchor="ctr"/>
                </a:tc>
                <a:tc>
                  <a:txBody>
                    <a:bodyPr/>
                    <a:lstStyle/>
                    <a:p>
                      <a:pPr algn="ctr"/>
                      <a:r>
                        <a:rPr lang="en-US" sz="1600" dirty="0" smtClean="0"/>
                        <a:t>AR </a:t>
                      </a:r>
                      <a:r>
                        <a:rPr lang="en-US" sz="1600" u="sng" dirty="0" smtClean="0"/>
                        <a:t>&gt;</a:t>
                      </a:r>
                      <a:r>
                        <a:rPr lang="en-US" sz="1600" u="none" dirty="0" smtClean="0"/>
                        <a:t> 75 </a:t>
                      </a:r>
                      <a:r>
                        <a:rPr lang="en-US" sz="1600" u="sng" dirty="0" smtClean="0"/>
                        <a:t>and</a:t>
                      </a:r>
                      <a:r>
                        <a:rPr lang="en-US" sz="1600" u="none" dirty="0" smtClean="0"/>
                        <a:t> EA 40-53; ACT 15-17</a:t>
                      </a:r>
                      <a:endParaRPr lang="en-US" sz="1600" dirty="0" smtClean="0"/>
                    </a:p>
                  </a:txBody>
                  <a:tcPr anchor="ctr"/>
                </a:tc>
                <a:tc>
                  <a:txBody>
                    <a:bodyPr/>
                    <a:lstStyle/>
                    <a:p>
                      <a:pPr algn="ctr"/>
                      <a:r>
                        <a:rPr lang="en-US" sz="1600" dirty="0" smtClean="0"/>
                        <a:t>AR 35-74</a:t>
                      </a:r>
                    </a:p>
                  </a:txBody>
                  <a:tcPr anchor="ctr"/>
                </a:tc>
              </a:tr>
            </a:tbl>
          </a:graphicData>
        </a:graphic>
      </p:graphicFrame>
      <p:sp>
        <p:nvSpPr>
          <p:cNvPr id="6" name="Content Placeholder 2"/>
          <p:cNvSpPr txBox="1">
            <a:spLocks/>
          </p:cNvSpPr>
          <p:nvPr/>
        </p:nvSpPr>
        <p:spPr>
          <a:xfrm>
            <a:off x="390408" y="6602349"/>
            <a:ext cx="11096745" cy="255651"/>
          </a:xfrm>
          <a:prstGeom prst="rect">
            <a:avLst/>
          </a:prstGeom>
        </p:spPr>
        <p:txBody>
          <a:bodyPr vert="horz" lIns="91440" tIns="45720" rIns="91440" bIns="45720" rtlCol="0">
            <a:normAutofit fontScale="70000" lnSpcReduction="2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a:lstStyle>
          <a:p>
            <a:pPr marL="45720" indent="0">
              <a:buNone/>
            </a:pPr>
            <a:r>
              <a:rPr lang="en-US" dirty="0" smtClean="0"/>
              <a:t>Placement policy data from Summer 2014</a:t>
            </a:r>
          </a:p>
        </p:txBody>
      </p:sp>
    </p:spTree>
    <p:extLst>
      <p:ext uri="{BB962C8B-B14F-4D97-AF65-F5344CB8AC3E}">
        <p14:creationId xmlns:p14="http://schemas.microsoft.com/office/powerpoint/2010/main" val="331976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829" y="-523240"/>
            <a:ext cx="10098526" cy="1233424"/>
          </a:xfrm>
        </p:spPr>
        <p:txBody>
          <a:bodyPr/>
          <a:lstStyle/>
          <a:p>
            <a:r>
              <a:rPr lang="en-US" dirty="0" smtClean="0"/>
              <a:t>What do English policies look like amongst institutions?</a:t>
            </a:r>
            <a:endParaRPr lang="en-US" dirty="0"/>
          </a:p>
        </p:txBody>
      </p:sp>
      <p:sp>
        <p:nvSpPr>
          <p:cNvPr id="3" name="Content Placeholder 2"/>
          <p:cNvSpPr>
            <a:spLocks noGrp="1"/>
          </p:cNvSpPr>
          <p:nvPr>
            <p:ph sz="half" idx="1"/>
          </p:nvPr>
        </p:nvSpPr>
        <p:spPr>
          <a:xfrm>
            <a:off x="742829" y="710184"/>
            <a:ext cx="11096745" cy="585216"/>
          </a:xfrm>
        </p:spPr>
        <p:txBody>
          <a:bodyPr>
            <a:normAutofit/>
          </a:bodyPr>
          <a:lstStyle/>
          <a:p>
            <a:r>
              <a:rPr lang="en-US" dirty="0" smtClean="0"/>
              <a:t>Placement policy – Mandatory everywhere but challenge at UU</a:t>
            </a:r>
          </a:p>
        </p:txBody>
      </p:sp>
      <p:graphicFrame>
        <p:nvGraphicFramePr>
          <p:cNvPr id="9" name="Content Placeholder 8" descr="Sample table with 3 columns, 4 rows" title="Table"/>
          <p:cNvGraphicFramePr>
            <a:graphicFrameLocks noGrp="1"/>
          </p:cNvGraphicFramePr>
          <p:nvPr>
            <p:ph sz="half" idx="2"/>
            <p:extLst>
              <p:ext uri="{D42A27DB-BD31-4B8C-83A1-F6EECF244321}">
                <p14:modId xmlns:p14="http://schemas.microsoft.com/office/powerpoint/2010/main" val="3791421075"/>
              </p:ext>
            </p:extLst>
          </p:nvPr>
        </p:nvGraphicFramePr>
        <p:xfrm>
          <a:off x="1888489" y="1517071"/>
          <a:ext cx="8100582" cy="4125885"/>
        </p:xfrm>
        <a:graphic>
          <a:graphicData uri="http://schemas.openxmlformats.org/drawingml/2006/table">
            <a:tbl>
              <a:tblPr firstRow="1" bandRow="1">
                <a:tableStyleId>{B301B821-A1FF-4177-AEE7-76D212191A09}</a:tableStyleId>
              </a:tblPr>
              <a:tblGrid>
                <a:gridCol w="1876239"/>
                <a:gridCol w="2074781"/>
                <a:gridCol w="2074781"/>
                <a:gridCol w="2074781"/>
              </a:tblGrid>
              <a:tr h="520069">
                <a:tc>
                  <a:txBody>
                    <a:bodyPr/>
                    <a:lstStyle/>
                    <a:p>
                      <a:r>
                        <a:rPr lang="en-US" sz="2400" dirty="0" smtClean="0"/>
                        <a:t>Institution</a:t>
                      </a:r>
                      <a:r>
                        <a:rPr lang="en-US" sz="2400" baseline="0" dirty="0" smtClean="0"/>
                        <a:t> </a:t>
                      </a:r>
                      <a:endParaRPr lang="en-US" sz="2400" dirty="0"/>
                    </a:p>
                  </a:txBody>
                  <a:tcPr anchor="ctr"/>
                </a:tc>
                <a:tc>
                  <a:txBody>
                    <a:bodyPr/>
                    <a:lstStyle/>
                    <a:p>
                      <a:pPr algn="ctr"/>
                      <a:r>
                        <a:rPr lang="en-US" sz="2400" dirty="0" err="1" smtClean="0"/>
                        <a:t>Accuplacer</a:t>
                      </a:r>
                      <a:endParaRPr lang="en-US" sz="2400" dirty="0"/>
                    </a:p>
                  </a:txBody>
                  <a:tcPr anchor="ctr"/>
                </a:tc>
                <a:tc>
                  <a:txBody>
                    <a:bodyPr/>
                    <a:lstStyle/>
                    <a:p>
                      <a:pPr algn="ctr"/>
                      <a:r>
                        <a:rPr lang="en-US" sz="2400" dirty="0" smtClean="0"/>
                        <a:t>ACT</a:t>
                      </a:r>
                      <a:endParaRPr lang="en-US" sz="2400" dirty="0"/>
                    </a:p>
                  </a:txBody>
                  <a:tcPr anchor="ctr"/>
                </a:tc>
                <a:tc>
                  <a:txBody>
                    <a:bodyPr/>
                    <a:lstStyle/>
                    <a:p>
                      <a:pPr algn="ctr"/>
                      <a:r>
                        <a:rPr lang="en-US" sz="2400" dirty="0" smtClean="0"/>
                        <a:t>Course</a:t>
                      </a:r>
                      <a:endParaRPr lang="en-US" sz="2400" dirty="0"/>
                    </a:p>
                  </a:txBody>
                  <a:tcPr anchor="ctr"/>
                </a:tc>
              </a:tr>
              <a:tr h="450727">
                <a:tc>
                  <a:txBody>
                    <a:bodyPr/>
                    <a:lstStyle/>
                    <a:p>
                      <a:r>
                        <a:rPr lang="en-US" sz="2000" dirty="0" smtClean="0"/>
                        <a:t>UU</a:t>
                      </a:r>
                      <a:endParaRPr lang="en-US" sz="20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r>
                        <a:rPr lang="en-US" sz="1800" dirty="0" smtClean="0">
                          <a:solidFill>
                            <a:schemeClr val="bg1"/>
                          </a:solidFill>
                        </a:rPr>
                        <a:t>No Limit</a:t>
                      </a:r>
                      <a:endParaRPr lang="en-US" sz="1800" dirty="0">
                        <a:solidFill>
                          <a:schemeClr val="bg1"/>
                        </a:solidFill>
                      </a:endParaRPr>
                    </a:p>
                  </a:txBody>
                  <a:tcPr anchor="ctr"/>
                </a:tc>
              </a:tr>
              <a:tr h="450727">
                <a:tc>
                  <a:txBody>
                    <a:bodyPr/>
                    <a:lstStyle/>
                    <a:p>
                      <a:r>
                        <a:rPr lang="en-US" sz="2000" dirty="0" smtClean="0"/>
                        <a:t>USU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No Limit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No Limit</a:t>
                      </a:r>
                    </a:p>
                  </a:txBody>
                  <a:tcPr anchor="ctr"/>
                </a:tc>
                <a:tc>
                  <a:txBody>
                    <a:bodyPr/>
                    <a:lstStyle/>
                    <a:p>
                      <a:pPr algn="ctr"/>
                      <a:r>
                        <a:rPr lang="en-US" sz="1800" dirty="0" smtClean="0">
                          <a:solidFill>
                            <a:schemeClr val="bg1"/>
                          </a:solidFill>
                        </a:rPr>
                        <a:t>No Limit</a:t>
                      </a:r>
                      <a:endParaRPr lang="en-US" sz="1800" dirty="0">
                        <a:solidFill>
                          <a:schemeClr val="bg1"/>
                        </a:solidFill>
                      </a:endParaRPr>
                    </a:p>
                  </a:txBody>
                  <a:tcPr anchor="ctr"/>
                </a:tc>
              </a:tr>
              <a:tr h="450727">
                <a:tc>
                  <a:txBody>
                    <a:bodyPr/>
                    <a:lstStyle/>
                    <a:p>
                      <a:r>
                        <a:rPr lang="en-US" sz="2000" dirty="0" smtClean="0"/>
                        <a:t>WSU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1 year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No Limit</a:t>
                      </a:r>
                    </a:p>
                  </a:txBody>
                  <a:tcPr anchor="ctr"/>
                </a:tc>
                <a:tc>
                  <a:txBody>
                    <a:bodyPr/>
                    <a:lstStyle/>
                    <a:p>
                      <a:pPr algn="ctr"/>
                      <a:r>
                        <a:rPr lang="en-US" sz="1800" dirty="0" smtClean="0">
                          <a:solidFill>
                            <a:schemeClr val="bg1"/>
                          </a:solidFill>
                        </a:rPr>
                        <a:t>No Limit</a:t>
                      </a:r>
                      <a:endParaRPr lang="en-US" sz="1800" dirty="0">
                        <a:solidFill>
                          <a:schemeClr val="bg1"/>
                        </a:solidFill>
                      </a:endParaRPr>
                    </a:p>
                  </a:txBody>
                  <a:tcPr anchor="ctr"/>
                </a:tc>
              </a:tr>
              <a:tr h="450727">
                <a:tc>
                  <a:txBody>
                    <a:bodyPr/>
                    <a:lstStyle/>
                    <a:p>
                      <a:r>
                        <a:rPr lang="en-US" sz="2000" dirty="0" smtClean="0"/>
                        <a:t>SUU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No Limit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No Limit</a:t>
                      </a:r>
                    </a:p>
                  </a:txBody>
                  <a:tcPr anchor="ctr"/>
                </a:tc>
                <a:tc>
                  <a:txBody>
                    <a:bodyPr/>
                    <a:lstStyle/>
                    <a:p>
                      <a:pPr algn="ctr"/>
                      <a:r>
                        <a:rPr lang="en-US" sz="1800" dirty="0" smtClean="0">
                          <a:solidFill>
                            <a:schemeClr val="bg1"/>
                          </a:solidFill>
                        </a:rPr>
                        <a:t>No Limit</a:t>
                      </a:r>
                      <a:endParaRPr lang="en-US" sz="1800" dirty="0">
                        <a:solidFill>
                          <a:schemeClr val="bg1"/>
                        </a:solidFill>
                      </a:endParaRPr>
                    </a:p>
                  </a:txBody>
                  <a:tcPr anchor="ctr"/>
                </a:tc>
              </a:tr>
              <a:tr h="450727">
                <a:tc>
                  <a:txBody>
                    <a:bodyPr/>
                    <a:lstStyle/>
                    <a:p>
                      <a:r>
                        <a:rPr lang="en-US" sz="2000" dirty="0" smtClean="0"/>
                        <a:t>SNOW</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No Limit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No Limit</a:t>
                      </a:r>
                    </a:p>
                  </a:txBody>
                  <a:tcPr anchor="ctr"/>
                </a:tc>
                <a:tc>
                  <a:txBody>
                    <a:bodyPr/>
                    <a:lstStyle/>
                    <a:p>
                      <a:pPr algn="ctr"/>
                      <a:r>
                        <a:rPr lang="en-US" sz="1800" dirty="0" smtClean="0">
                          <a:solidFill>
                            <a:schemeClr val="bg1"/>
                          </a:solidFill>
                        </a:rPr>
                        <a:t>No Limit</a:t>
                      </a:r>
                      <a:endParaRPr lang="en-US" sz="1800" dirty="0">
                        <a:solidFill>
                          <a:schemeClr val="bg1"/>
                        </a:solidFill>
                      </a:endParaRPr>
                    </a:p>
                  </a:txBody>
                  <a:tcPr anchor="ctr"/>
                </a:tc>
              </a:tr>
              <a:tr h="450727">
                <a:tc>
                  <a:txBody>
                    <a:bodyPr/>
                    <a:lstStyle/>
                    <a:p>
                      <a:r>
                        <a:rPr lang="en-US" sz="2000" dirty="0" smtClean="0"/>
                        <a:t>DSU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No Limit</a:t>
                      </a: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No Limit</a:t>
                      </a:r>
                    </a:p>
                  </a:txBody>
                  <a:tcPr anchor="ctr"/>
                </a:tc>
                <a:tc>
                  <a:txBody>
                    <a:bodyPr/>
                    <a:lstStyle/>
                    <a:p>
                      <a:pPr algn="ctr"/>
                      <a:r>
                        <a:rPr lang="en-US" sz="1800" dirty="0" smtClean="0">
                          <a:solidFill>
                            <a:schemeClr val="bg1"/>
                          </a:solidFill>
                        </a:rPr>
                        <a:t>No Limit</a:t>
                      </a:r>
                      <a:endParaRPr lang="en-US" sz="1800" dirty="0">
                        <a:solidFill>
                          <a:schemeClr val="bg1"/>
                        </a:solidFill>
                      </a:endParaRPr>
                    </a:p>
                  </a:txBody>
                  <a:tcPr anchor="ctr"/>
                </a:tc>
              </a:tr>
              <a:tr h="450727">
                <a:tc>
                  <a:txBody>
                    <a:bodyPr/>
                    <a:lstStyle/>
                    <a:p>
                      <a:r>
                        <a:rPr lang="en-US" sz="2000" dirty="0" smtClean="0"/>
                        <a:t>UVU</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3 years</a:t>
                      </a:r>
                      <a:endParaRPr lang="en-US" sz="1800" dirty="0">
                        <a:solidFill>
                          <a:srgbClr val="FF0000"/>
                        </a:solidFill>
                      </a:endParaRPr>
                    </a:p>
                  </a:txBody>
                  <a:tcPr anchor="ctr"/>
                </a:tc>
                <a:tc>
                  <a:txBody>
                    <a:bodyPr/>
                    <a:lstStyle/>
                    <a:p>
                      <a:pPr algn="ctr"/>
                      <a:r>
                        <a:rPr lang="en-US" sz="1800" dirty="0" smtClean="0">
                          <a:solidFill>
                            <a:srgbClr val="FF0000"/>
                          </a:solidFill>
                        </a:rPr>
                        <a:t>3 years</a:t>
                      </a:r>
                      <a:endParaRPr lang="en-US" sz="1800" dirty="0">
                        <a:solidFill>
                          <a:srgbClr val="FF0000"/>
                        </a:solidFill>
                      </a:endParaRPr>
                    </a:p>
                  </a:txBody>
                  <a:tcPr anchor="ctr"/>
                </a:tc>
                <a:tc>
                  <a:txBody>
                    <a:bodyPr/>
                    <a:lstStyle/>
                    <a:p>
                      <a:pPr algn="ctr"/>
                      <a:r>
                        <a:rPr lang="en-US" sz="1800" dirty="0" smtClean="0">
                          <a:solidFill>
                            <a:schemeClr val="bg1"/>
                          </a:solidFill>
                        </a:rPr>
                        <a:t>No Limit</a:t>
                      </a:r>
                      <a:endParaRPr lang="en-US" sz="1800" dirty="0">
                        <a:solidFill>
                          <a:schemeClr val="bg1"/>
                        </a:solidFill>
                      </a:endParaRPr>
                    </a:p>
                  </a:txBody>
                  <a:tcPr anchor="ctr"/>
                </a:tc>
              </a:tr>
              <a:tr h="450727">
                <a:tc>
                  <a:txBody>
                    <a:bodyPr/>
                    <a:lstStyle/>
                    <a:p>
                      <a:r>
                        <a:rPr lang="en-US" sz="2000" dirty="0" smtClean="0"/>
                        <a:t>SLCC</a:t>
                      </a:r>
                      <a:endParaRPr lang="en-US" sz="2000" dirty="0"/>
                    </a:p>
                  </a:txBody>
                  <a:tcPr anchor="ctr"/>
                </a:tc>
                <a:tc>
                  <a:txBody>
                    <a:bodyPr/>
                    <a:lstStyle/>
                    <a:p>
                      <a:pPr algn="ctr"/>
                      <a:r>
                        <a:rPr lang="en-US" sz="1800" u="none" dirty="0" smtClean="0">
                          <a:solidFill>
                            <a:srgbClr val="FF0000"/>
                          </a:solidFill>
                        </a:rPr>
                        <a:t>2 years</a:t>
                      </a:r>
                    </a:p>
                  </a:txBody>
                  <a:tcPr anchor="ctr"/>
                </a:tc>
                <a:tc>
                  <a:txBody>
                    <a:bodyPr/>
                    <a:lstStyle/>
                    <a:p>
                      <a:pPr algn="ctr"/>
                      <a:r>
                        <a:rPr lang="en-US" sz="1800" dirty="0" smtClean="0">
                          <a:solidFill>
                            <a:srgbClr val="FF0000"/>
                          </a:solidFill>
                        </a:rPr>
                        <a:t>2 years</a:t>
                      </a:r>
                      <a:endParaRPr lang="en-US" sz="1800" dirty="0">
                        <a:solidFill>
                          <a:srgbClr val="FF0000"/>
                        </a:solidFill>
                      </a:endParaRPr>
                    </a:p>
                  </a:txBody>
                  <a:tcPr anchor="ctr"/>
                </a:tc>
                <a:tc>
                  <a:txBody>
                    <a:bodyPr/>
                    <a:lstStyle/>
                    <a:p>
                      <a:pPr algn="ctr"/>
                      <a:r>
                        <a:rPr lang="en-US" sz="1800" dirty="0" smtClean="0">
                          <a:solidFill>
                            <a:schemeClr val="bg1"/>
                          </a:solidFill>
                        </a:rPr>
                        <a:t>No Limit</a:t>
                      </a:r>
                      <a:endParaRPr lang="en-US" sz="1800" dirty="0">
                        <a:solidFill>
                          <a:schemeClr val="bg1"/>
                        </a:solidFill>
                      </a:endParaRPr>
                    </a:p>
                  </a:txBody>
                  <a:tcPr anchor="ctr"/>
                </a:tc>
              </a:tr>
            </a:tbl>
          </a:graphicData>
        </a:graphic>
      </p:graphicFrame>
      <p:sp>
        <p:nvSpPr>
          <p:cNvPr id="6" name="Content Placeholder 2"/>
          <p:cNvSpPr txBox="1">
            <a:spLocks/>
          </p:cNvSpPr>
          <p:nvPr/>
        </p:nvSpPr>
        <p:spPr>
          <a:xfrm>
            <a:off x="390408" y="6602349"/>
            <a:ext cx="11096745" cy="255651"/>
          </a:xfrm>
          <a:prstGeom prst="rect">
            <a:avLst/>
          </a:prstGeom>
        </p:spPr>
        <p:txBody>
          <a:bodyPr vert="horz" lIns="91440" tIns="45720" rIns="91440" bIns="45720" rtlCol="0">
            <a:normAutofit fontScale="70000" lnSpcReduction="2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a:lstStyle>
          <a:p>
            <a:pPr marL="45720" indent="0">
              <a:buNone/>
            </a:pPr>
            <a:r>
              <a:rPr lang="en-US" dirty="0" smtClean="0"/>
              <a:t>Placement policy data from Summer 2014</a:t>
            </a:r>
          </a:p>
        </p:txBody>
      </p:sp>
    </p:spTree>
    <p:extLst>
      <p:ext uri="{BB962C8B-B14F-4D97-AF65-F5344CB8AC3E}">
        <p14:creationId xmlns:p14="http://schemas.microsoft.com/office/powerpoint/2010/main" val="377656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Teal 16x9">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BBF5D7C-90AF-408A-B515-5CD5355B6C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Teal banded presentation (widescreen)</Template>
  <TotalTime>615</TotalTime>
  <Words>1891</Words>
  <Application>Microsoft Office PowerPoint</Application>
  <PresentationFormat>Widescreen</PresentationFormat>
  <Paragraphs>377</Paragraphs>
  <Slides>39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Banded Design Teal 16x9</vt:lpstr>
      <vt:lpstr>Developmental Education in Utah: Where We Are and What We Know</vt:lpstr>
      <vt:lpstr>PowerPoint Presentation</vt:lpstr>
      <vt:lpstr>PowerPoint Presentation</vt:lpstr>
      <vt:lpstr>PowerPoint Presentation</vt:lpstr>
      <vt:lpstr>What do math policies look like amongst institutions?</vt:lpstr>
      <vt:lpstr>Placement Scores for College Level Math Courses ACT Scores</vt:lpstr>
      <vt:lpstr>Placement Scores for College Level Math Courses Accuplacer Scores and Prerequisite Courses</vt:lpstr>
      <vt:lpstr>Placement Scores for Remedial Math Courses</vt:lpstr>
      <vt:lpstr>What do English policies look like amongst institutions?</vt:lpstr>
      <vt:lpstr>Placement Scores for College Level English Courses</vt:lpstr>
      <vt:lpstr>Placement Scores for Remedial English Courses</vt:lpstr>
      <vt:lpstr>USHE Remedial Rates over the Past 10 Years</vt:lpstr>
      <vt:lpstr>USHE Remedial Rates by Subject</vt:lpstr>
      <vt:lpstr>Math 1010 - The Difference One Course Can Make</vt:lpstr>
      <vt:lpstr>Remediation by Gender</vt:lpstr>
      <vt:lpstr>Remediation by Ethnicity</vt:lpstr>
      <vt:lpstr>Remediation by Age</vt:lpstr>
      <vt:lpstr>Remediation by ACT</vt:lpstr>
      <vt:lpstr>Remediation by Institution</vt:lpstr>
      <vt:lpstr>Outcomes: 1st-Year Academic Performance</vt:lpstr>
      <vt:lpstr>The Case of Math Remediation</vt:lpstr>
      <vt:lpstr>Initial Research Questions</vt:lpstr>
      <vt:lpstr>PowerPoint Presentation</vt:lpstr>
      <vt:lpstr>Participant Descriptives</vt:lpstr>
      <vt:lpstr>Earning Math Credit Variable</vt:lpstr>
      <vt:lpstr>FH Students First Year of College Math Enrollment Breakdown</vt:lpstr>
      <vt:lpstr>Number of Remedial Courses FH Students who Earned CLM Credit Took</vt:lpstr>
      <vt:lpstr>Remedial Courses FH Students who have not earned CLM credit took</vt:lpstr>
      <vt:lpstr>Initial Key Findings</vt:lpstr>
      <vt:lpstr>But that was just a beginning….</vt:lpstr>
      <vt:lpstr>FH 2008 Student Outcomes by Math Enrollment</vt:lpstr>
      <vt:lpstr>PowerPoint Presentation</vt:lpstr>
      <vt:lpstr>PowerPoint Presentation</vt:lpstr>
      <vt:lpstr>PowerPoint Presentation</vt:lpstr>
      <vt:lpstr>PowerPoint Presentation</vt:lpstr>
      <vt:lpstr>Non-Traditional Students Passing a CLM Course by First Year Math Enrollment after 5 years after Enrollment</vt:lpstr>
      <vt:lpstr>PowerPoint Presentation</vt:lpstr>
      <vt:lpstr>What’s next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Education in Utah: Where We Are and What We Know</dc:title>
  <dc:creator>Laura Zemp</dc:creator>
  <cp:lastModifiedBy>Carla Kulinsky</cp:lastModifiedBy>
  <cp:revision>65</cp:revision>
  <cp:lastPrinted>2015-10-21T20:13:57Z</cp:lastPrinted>
  <dcterms:created xsi:type="dcterms:W3CDTF">2015-10-19T15:03:44Z</dcterms:created>
  <dcterms:modified xsi:type="dcterms:W3CDTF">2015-11-22T23:28:38Z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TC028952549991</vt:lpwstr>
  </property>
</Properties>
</file>